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96" r:id="rId2"/>
    <p:sldId id="307" r:id="rId3"/>
    <p:sldId id="256" r:id="rId4"/>
    <p:sldId id="260" r:id="rId5"/>
    <p:sldId id="261" r:id="rId6"/>
    <p:sldId id="297" r:id="rId7"/>
    <p:sldId id="262" r:id="rId8"/>
    <p:sldId id="283" r:id="rId9"/>
    <p:sldId id="285" r:id="rId10"/>
    <p:sldId id="287" r:id="rId11"/>
    <p:sldId id="284" r:id="rId12"/>
    <p:sldId id="301" r:id="rId13"/>
    <p:sldId id="265" r:id="rId14"/>
    <p:sldId id="266" r:id="rId15"/>
    <p:sldId id="305" r:id="rId16"/>
    <p:sldId id="275" r:id="rId17"/>
    <p:sldId id="300" r:id="rId18"/>
    <p:sldId id="276" r:id="rId19"/>
    <p:sldId id="277" r:id="rId20"/>
    <p:sldId id="306" r:id="rId21"/>
    <p:sldId id="289" r:id="rId22"/>
    <p:sldId id="291" r:id="rId23"/>
    <p:sldId id="269" r:id="rId24"/>
    <p:sldId id="288" r:id="rId25"/>
    <p:sldId id="292" r:id="rId26"/>
    <p:sldId id="293" r:id="rId27"/>
    <p:sldId id="294" r:id="rId28"/>
    <p:sldId id="304" r:id="rId29"/>
    <p:sldId id="295" r:id="rId30"/>
    <p:sldId id="263" r:id="rId31"/>
    <p:sldId id="303" r:id="rId32"/>
    <p:sldId id="274" r:id="rId33"/>
    <p:sldId id="299" r:id="rId34"/>
    <p:sldId id="29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04" autoAdjust="0"/>
  </p:normalViewPr>
  <p:slideViewPr>
    <p:cSldViewPr>
      <p:cViewPr varScale="1">
        <p:scale>
          <a:sx n="85" d="100"/>
          <a:sy n="85" d="100"/>
        </p:scale>
        <p:origin x="-96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slide" Target="../slides/slide30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4.xml"/><Relationship Id="rId2" Type="http://schemas.openxmlformats.org/officeDocument/2006/relationships/slide" Target="../slides/slide33.xml"/><Relationship Id="rId1" Type="http://schemas.openxmlformats.org/officeDocument/2006/relationships/slide" Target="../slides/slide3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B9D4C4-5FCF-4983-B8C3-600EC3B9AB61}" type="doc">
      <dgm:prSet loTypeId="urn:microsoft.com/office/officeart/2005/8/layout/cycle2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FCEAF1D-EB8A-4AE9-9619-FEC7DF68A256}">
      <dgm:prSet phldrT="[Текст]" custT="1"/>
      <dgm:spPr/>
      <dgm:t>
        <a:bodyPr/>
        <a:lstStyle/>
        <a:p>
          <a:r>
            <a:rPr lang="ru-RU" sz="2800" dirty="0" smtClean="0"/>
            <a:t>Инфляция спроса</a:t>
          </a:r>
          <a:endParaRPr lang="ru-RU" sz="2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9EAD6C88-4D10-42A9-9E45-EA9E4B6D8611}" type="parTrans" cxnId="{3F579255-BADA-430B-9CDB-79E60EBC464C}">
      <dgm:prSet/>
      <dgm:spPr/>
      <dgm:t>
        <a:bodyPr/>
        <a:lstStyle/>
        <a:p>
          <a:endParaRPr lang="ru-RU"/>
        </a:p>
      </dgm:t>
    </dgm:pt>
    <dgm:pt modelId="{8731E9BD-AAA9-46AC-A6AB-5A5D68989DEF}" type="sibTrans" cxnId="{3F579255-BADA-430B-9CDB-79E60EBC464C}">
      <dgm:prSet/>
      <dgm:spPr/>
      <dgm:t>
        <a:bodyPr/>
        <a:lstStyle/>
        <a:p>
          <a:endParaRPr lang="ru-RU"/>
        </a:p>
      </dgm:t>
    </dgm:pt>
    <dgm:pt modelId="{75910D18-C1BD-44D2-B9FC-6FC7692155B1}">
      <dgm:prSet phldrT="[Текст]" custT="1"/>
      <dgm:spPr/>
      <dgm:t>
        <a:bodyPr/>
        <a:lstStyle/>
        <a:p>
          <a:r>
            <a:rPr lang="ru-RU" sz="2800" dirty="0" smtClean="0"/>
            <a:t>Инфляция предложения (издержек)</a:t>
          </a:r>
          <a:endParaRPr lang="ru-RU" sz="2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293D4287-A0E2-4DE4-ADC7-C5D7137A94DF}" type="parTrans" cxnId="{5EF21C52-E183-48AE-974C-829EFA6B5310}">
      <dgm:prSet/>
      <dgm:spPr/>
      <dgm:t>
        <a:bodyPr/>
        <a:lstStyle/>
        <a:p>
          <a:endParaRPr lang="ru-RU"/>
        </a:p>
      </dgm:t>
    </dgm:pt>
    <dgm:pt modelId="{655E7C67-D498-491E-AB41-B6CF7E1E683A}" type="sibTrans" cxnId="{5EF21C52-E183-48AE-974C-829EFA6B5310}">
      <dgm:prSet/>
      <dgm:spPr/>
      <dgm:t>
        <a:bodyPr/>
        <a:lstStyle/>
        <a:p>
          <a:endParaRPr lang="ru-RU"/>
        </a:p>
      </dgm:t>
    </dgm:pt>
    <dgm:pt modelId="{17A8DEF6-32B2-487C-B8F4-17427F975DF5}" type="pres">
      <dgm:prSet presAssocID="{98B9D4C4-5FCF-4983-B8C3-600EC3B9AB6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E5ACE0-E148-4AE6-AA87-9D26211E10F4}" type="pres">
      <dgm:prSet presAssocID="{CFCEAF1D-EB8A-4AE9-9619-FEC7DF68A25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96DEE3-5008-4309-BCF2-F13744FE111F}" type="pres">
      <dgm:prSet presAssocID="{8731E9BD-AAA9-46AC-A6AB-5A5D68989DEF}" presName="sibTrans" presStyleLbl="sibTrans2D1" presStyleIdx="0" presStyleCnt="2"/>
      <dgm:spPr/>
      <dgm:t>
        <a:bodyPr/>
        <a:lstStyle/>
        <a:p>
          <a:endParaRPr lang="ru-RU"/>
        </a:p>
      </dgm:t>
    </dgm:pt>
    <dgm:pt modelId="{267A9471-AB15-49A4-96AC-584689E2BD14}" type="pres">
      <dgm:prSet presAssocID="{8731E9BD-AAA9-46AC-A6AB-5A5D68989DEF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8F60D693-C4A8-494D-9F1B-6B6F17533EA8}" type="pres">
      <dgm:prSet presAssocID="{75910D18-C1BD-44D2-B9FC-6FC7692155B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159CC-7EFC-4428-A898-ED923F532024}" type="pres">
      <dgm:prSet presAssocID="{655E7C67-D498-491E-AB41-B6CF7E1E683A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3BDC98C-8168-49B4-A0DD-5E7E7510650F}" type="pres">
      <dgm:prSet presAssocID="{655E7C67-D498-491E-AB41-B6CF7E1E683A}" presName="connectorText" presStyleLbl="sibTrans2D1" presStyleIdx="1" presStyleCnt="2"/>
      <dgm:spPr/>
      <dgm:t>
        <a:bodyPr/>
        <a:lstStyle/>
        <a:p>
          <a:endParaRPr lang="ru-RU"/>
        </a:p>
      </dgm:t>
    </dgm:pt>
  </dgm:ptLst>
  <dgm:cxnLst>
    <dgm:cxn modelId="{ACBF433C-8553-4603-99B4-EBCCD4A9D3AF}" type="presOf" srcId="{75910D18-C1BD-44D2-B9FC-6FC7692155B1}" destId="{8F60D693-C4A8-494D-9F1B-6B6F17533EA8}" srcOrd="0" destOrd="0" presId="urn:microsoft.com/office/officeart/2005/8/layout/cycle2"/>
    <dgm:cxn modelId="{E7EB8592-6837-4D0E-97F8-F7CB47A42F78}" type="presOf" srcId="{8731E9BD-AAA9-46AC-A6AB-5A5D68989DEF}" destId="{267A9471-AB15-49A4-96AC-584689E2BD14}" srcOrd="1" destOrd="0" presId="urn:microsoft.com/office/officeart/2005/8/layout/cycle2"/>
    <dgm:cxn modelId="{AE3E6C4A-38D0-4C41-AC27-C85D5551A155}" type="presOf" srcId="{655E7C67-D498-491E-AB41-B6CF7E1E683A}" destId="{E3BDC98C-8168-49B4-A0DD-5E7E7510650F}" srcOrd="1" destOrd="0" presId="urn:microsoft.com/office/officeart/2005/8/layout/cycle2"/>
    <dgm:cxn modelId="{3F579255-BADA-430B-9CDB-79E60EBC464C}" srcId="{98B9D4C4-5FCF-4983-B8C3-600EC3B9AB61}" destId="{CFCEAF1D-EB8A-4AE9-9619-FEC7DF68A256}" srcOrd="0" destOrd="0" parTransId="{9EAD6C88-4D10-42A9-9E45-EA9E4B6D8611}" sibTransId="{8731E9BD-AAA9-46AC-A6AB-5A5D68989DEF}"/>
    <dgm:cxn modelId="{1A850D1E-C052-4274-A65B-80F84DFC737F}" type="presOf" srcId="{CFCEAF1D-EB8A-4AE9-9619-FEC7DF68A256}" destId="{F6E5ACE0-E148-4AE6-AA87-9D26211E10F4}" srcOrd="0" destOrd="0" presId="urn:microsoft.com/office/officeart/2005/8/layout/cycle2"/>
    <dgm:cxn modelId="{5EF21C52-E183-48AE-974C-829EFA6B5310}" srcId="{98B9D4C4-5FCF-4983-B8C3-600EC3B9AB61}" destId="{75910D18-C1BD-44D2-B9FC-6FC7692155B1}" srcOrd="1" destOrd="0" parTransId="{293D4287-A0E2-4DE4-ADC7-C5D7137A94DF}" sibTransId="{655E7C67-D498-491E-AB41-B6CF7E1E683A}"/>
    <dgm:cxn modelId="{A1EAE9CA-3D4C-4EBA-8741-72418E2AE169}" type="presOf" srcId="{98B9D4C4-5FCF-4983-B8C3-600EC3B9AB61}" destId="{17A8DEF6-32B2-487C-B8F4-17427F975DF5}" srcOrd="0" destOrd="0" presId="urn:microsoft.com/office/officeart/2005/8/layout/cycle2"/>
    <dgm:cxn modelId="{D447E8C0-8382-419C-9BA8-F80B436BABF6}" type="presOf" srcId="{8731E9BD-AAA9-46AC-A6AB-5A5D68989DEF}" destId="{2496DEE3-5008-4309-BCF2-F13744FE111F}" srcOrd="0" destOrd="0" presId="urn:microsoft.com/office/officeart/2005/8/layout/cycle2"/>
    <dgm:cxn modelId="{5839791C-86CA-4EC7-A4DC-E609C48C18BC}" type="presOf" srcId="{655E7C67-D498-491E-AB41-B6CF7E1E683A}" destId="{F2D159CC-7EFC-4428-A898-ED923F532024}" srcOrd="0" destOrd="0" presId="urn:microsoft.com/office/officeart/2005/8/layout/cycle2"/>
    <dgm:cxn modelId="{7510D47C-6F2A-48EF-B120-C8DBBBB5D5FD}" type="presParOf" srcId="{17A8DEF6-32B2-487C-B8F4-17427F975DF5}" destId="{F6E5ACE0-E148-4AE6-AA87-9D26211E10F4}" srcOrd="0" destOrd="0" presId="urn:microsoft.com/office/officeart/2005/8/layout/cycle2"/>
    <dgm:cxn modelId="{B97F766D-6124-41F3-AEE2-85DF7034CC31}" type="presParOf" srcId="{17A8DEF6-32B2-487C-B8F4-17427F975DF5}" destId="{2496DEE3-5008-4309-BCF2-F13744FE111F}" srcOrd="1" destOrd="0" presId="urn:microsoft.com/office/officeart/2005/8/layout/cycle2"/>
    <dgm:cxn modelId="{E4090D4B-4982-4158-84C3-FDA2D2FEE6E6}" type="presParOf" srcId="{2496DEE3-5008-4309-BCF2-F13744FE111F}" destId="{267A9471-AB15-49A4-96AC-584689E2BD14}" srcOrd="0" destOrd="0" presId="urn:microsoft.com/office/officeart/2005/8/layout/cycle2"/>
    <dgm:cxn modelId="{A1AD3F71-5A82-40F9-A833-CC2BF0AC38E4}" type="presParOf" srcId="{17A8DEF6-32B2-487C-B8F4-17427F975DF5}" destId="{8F60D693-C4A8-494D-9F1B-6B6F17533EA8}" srcOrd="2" destOrd="0" presId="urn:microsoft.com/office/officeart/2005/8/layout/cycle2"/>
    <dgm:cxn modelId="{AD371FA3-CD3D-44D9-B77E-4533454E108B}" type="presParOf" srcId="{17A8DEF6-32B2-487C-B8F4-17427F975DF5}" destId="{F2D159CC-7EFC-4428-A898-ED923F532024}" srcOrd="3" destOrd="0" presId="urn:microsoft.com/office/officeart/2005/8/layout/cycle2"/>
    <dgm:cxn modelId="{206CBB41-6933-4F15-93C1-36753C2B2AAF}" type="presParOf" srcId="{F2D159CC-7EFC-4428-A898-ED923F532024}" destId="{E3BDC98C-8168-49B4-A0DD-5E7E7510650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D8B225F-D8C6-43F9-ACE6-BACEB1ED6CE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6DC8E7-3A22-4E39-B882-C333A1525C2E}">
      <dgm:prSet phldrT="[Текст]"/>
      <dgm:spPr/>
      <dgm:t>
        <a:bodyPr/>
        <a:lstStyle/>
        <a:p>
          <a:r>
            <a:rPr lang="ru-RU" dirty="0" smtClean="0"/>
            <a:t>Инфляция предложения (издержек)</a:t>
          </a:r>
          <a:endParaRPr lang="ru-RU" dirty="0"/>
        </a:p>
      </dgm:t>
    </dgm:pt>
    <dgm:pt modelId="{381968EE-FAA6-47BE-AF55-D54D97093F87}" type="parTrans" cxnId="{25F45DFA-A3D8-4440-B769-4FA4FCB46316}">
      <dgm:prSet/>
      <dgm:spPr/>
      <dgm:t>
        <a:bodyPr/>
        <a:lstStyle/>
        <a:p>
          <a:endParaRPr lang="ru-RU"/>
        </a:p>
      </dgm:t>
    </dgm:pt>
    <dgm:pt modelId="{0602E912-B49E-46D4-9CA7-202097532ABF}" type="sibTrans" cxnId="{25F45DFA-A3D8-4440-B769-4FA4FCB46316}">
      <dgm:prSet/>
      <dgm:spPr/>
      <dgm:t>
        <a:bodyPr/>
        <a:lstStyle/>
        <a:p>
          <a:endParaRPr lang="ru-RU"/>
        </a:p>
      </dgm:t>
    </dgm:pt>
    <dgm:pt modelId="{2575938B-F2A8-4451-B0F7-DF8F3B01920F}">
      <dgm:prSet phldrT="[Текст]" custT="1"/>
      <dgm:spPr/>
      <dgm:t>
        <a:bodyPr/>
        <a:lstStyle/>
        <a:p>
          <a:r>
            <a:rPr lang="ru-RU" sz="2800" b="0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Увеличение издержек производства (вследствие роста заработной платы и за счет роста цен  на сырье и энергию) вызывает рост цен на товары и услуги</a:t>
          </a:r>
          <a:endParaRPr lang="ru-RU" sz="2800" b="0" i="0" dirty="0">
            <a:latin typeface="+mn-lt"/>
          </a:endParaRPr>
        </a:p>
      </dgm:t>
    </dgm:pt>
    <dgm:pt modelId="{DDB4CA8E-5215-4FC7-8F79-E3D06FD7A869}" type="parTrans" cxnId="{45A617F4-881C-4F73-9217-23F2E8C67B62}">
      <dgm:prSet/>
      <dgm:spPr/>
      <dgm:t>
        <a:bodyPr/>
        <a:lstStyle/>
        <a:p>
          <a:endParaRPr lang="ru-RU"/>
        </a:p>
      </dgm:t>
    </dgm:pt>
    <dgm:pt modelId="{6AFF34D1-2E62-4827-8B30-E5321449EA77}" type="sibTrans" cxnId="{45A617F4-881C-4F73-9217-23F2E8C67B62}">
      <dgm:prSet/>
      <dgm:spPr/>
      <dgm:t>
        <a:bodyPr/>
        <a:lstStyle/>
        <a:p>
          <a:endParaRPr lang="ru-RU"/>
        </a:p>
      </dgm:t>
    </dgm:pt>
    <dgm:pt modelId="{D351EC82-EB4C-42C9-AF2A-C00059FE94A8}" type="pres">
      <dgm:prSet presAssocID="{8D8B225F-D8C6-43F9-ACE6-BACEB1ED6CE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E6FCC14-1318-4193-8ACA-36976A1569A2}" type="pres">
      <dgm:prSet presAssocID="{7C6DC8E7-3A22-4E39-B882-C333A1525C2E}" presName="root" presStyleCnt="0"/>
      <dgm:spPr/>
    </dgm:pt>
    <dgm:pt modelId="{660F6B46-B6D7-4A83-9F41-B7EDF9E4C93D}" type="pres">
      <dgm:prSet presAssocID="{7C6DC8E7-3A22-4E39-B882-C333A1525C2E}" presName="rootComposite" presStyleCnt="0"/>
      <dgm:spPr/>
    </dgm:pt>
    <dgm:pt modelId="{646FF174-9D0A-4DD1-9383-ACEEA3234FF4}" type="pres">
      <dgm:prSet presAssocID="{7C6DC8E7-3A22-4E39-B882-C333A1525C2E}" presName="rootText" presStyleLbl="node1" presStyleIdx="0" presStyleCnt="1" custScaleX="497996" custScaleY="133006" custLinFactY="-11932" custLinFactNeighborX="4946" custLinFactNeighborY="-100000"/>
      <dgm:spPr/>
      <dgm:t>
        <a:bodyPr/>
        <a:lstStyle/>
        <a:p>
          <a:endParaRPr lang="ru-RU"/>
        </a:p>
      </dgm:t>
    </dgm:pt>
    <dgm:pt modelId="{5B0F6BA4-F180-4990-AA39-F760F8787DE1}" type="pres">
      <dgm:prSet presAssocID="{7C6DC8E7-3A22-4E39-B882-C333A1525C2E}" presName="rootConnector" presStyleLbl="node1" presStyleIdx="0" presStyleCnt="1"/>
      <dgm:spPr/>
      <dgm:t>
        <a:bodyPr/>
        <a:lstStyle/>
        <a:p>
          <a:endParaRPr lang="ru-RU"/>
        </a:p>
      </dgm:t>
    </dgm:pt>
    <dgm:pt modelId="{57C4DD89-165A-4622-9662-500AE1EA9CE0}" type="pres">
      <dgm:prSet presAssocID="{7C6DC8E7-3A22-4E39-B882-C333A1525C2E}" presName="childShape" presStyleCnt="0"/>
      <dgm:spPr/>
    </dgm:pt>
    <dgm:pt modelId="{5388A5E2-E6E8-4F69-A127-E70AC02AFE05}" type="pres">
      <dgm:prSet presAssocID="{DDB4CA8E-5215-4FC7-8F79-E3D06FD7A869}" presName="Name13" presStyleLbl="parChTrans1D2" presStyleIdx="0" presStyleCnt="1"/>
      <dgm:spPr/>
      <dgm:t>
        <a:bodyPr/>
        <a:lstStyle/>
        <a:p>
          <a:endParaRPr lang="ru-RU"/>
        </a:p>
      </dgm:t>
    </dgm:pt>
    <dgm:pt modelId="{C53BAC3F-3D38-45D3-9183-200111854A1A}" type="pres">
      <dgm:prSet presAssocID="{2575938B-F2A8-4451-B0F7-DF8F3B01920F}" presName="childText" presStyleLbl="bgAcc1" presStyleIdx="0" presStyleCnt="1" custScaleX="612595" custScaleY="209812" custLinFactNeighborX="-7053" custLinFactNeighborY="-62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7070E1-383A-427D-ADD4-9981CEAA0AD9}" type="presOf" srcId="{7C6DC8E7-3A22-4E39-B882-C333A1525C2E}" destId="{646FF174-9D0A-4DD1-9383-ACEEA3234FF4}" srcOrd="0" destOrd="0" presId="urn:microsoft.com/office/officeart/2005/8/layout/hierarchy3"/>
    <dgm:cxn modelId="{45A617F4-881C-4F73-9217-23F2E8C67B62}" srcId="{7C6DC8E7-3A22-4E39-B882-C333A1525C2E}" destId="{2575938B-F2A8-4451-B0F7-DF8F3B01920F}" srcOrd="0" destOrd="0" parTransId="{DDB4CA8E-5215-4FC7-8F79-E3D06FD7A869}" sibTransId="{6AFF34D1-2E62-4827-8B30-E5321449EA77}"/>
    <dgm:cxn modelId="{25F45DFA-A3D8-4440-B769-4FA4FCB46316}" srcId="{8D8B225F-D8C6-43F9-ACE6-BACEB1ED6CE4}" destId="{7C6DC8E7-3A22-4E39-B882-C333A1525C2E}" srcOrd="0" destOrd="0" parTransId="{381968EE-FAA6-47BE-AF55-D54D97093F87}" sibTransId="{0602E912-B49E-46D4-9CA7-202097532ABF}"/>
    <dgm:cxn modelId="{39EC5271-A90D-4DFB-BDA6-828CD1404329}" type="presOf" srcId="{2575938B-F2A8-4451-B0F7-DF8F3B01920F}" destId="{C53BAC3F-3D38-45D3-9183-200111854A1A}" srcOrd="0" destOrd="0" presId="urn:microsoft.com/office/officeart/2005/8/layout/hierarchy3"/>
    <dgm:cxn modelId="{1FBD70A5-4998-473B-9A21-0AD079185C2F}" type="presOf" srcId="{7C6DC8E7-3A22-4E39-B882-C333A1525C2E}" destId="{5B0F6BA4-F180-4990-AA39-F760F8787DE1}" srcOrd="1" destOrd="0" presId="urn:microsoft.com/office/officeart/2005/8/layout/hierarchy3"/>
    <dgm:cxn modelId="{2EBCB642-09D3-4D45-B198-BDEF186C8C93}" type="presOf" srcId="{DDB4CA8E-5215-4FC7-8F79-E3D06FD7A869}" destId="{5388A5E2-E6E8-4F69-A127-E70AC02AFE05}" srcOrd="0" destOrd="0" presId="urn:microsoft.com/office/officeart/2005/8/layout/hierarchy3"/>
    <dgm:cxn modelId="{AE887196-D95E-42BF-A147-2E5B2FF16CAA}" type="presOf" srcId="{8D8B225F-D8C6-43F9-ACE6-BACEB1ED6CE4}" destId="{D351EC82-EB4C-42C9-AF2A-C00059FE94A8}" srcOrd="0" destOrd="0" presId="urn:microsoft.com/office/officeart/2005/8/layout/hierarchy3"/>
    <dgm:cxn modelId="{3A39D01A-9580-4D9A-8695-F8CBA0B1D56C}" type="presParOf" srcId="{D351EC82-EB4C-42C9-AF2A-C00059FE94A8}" destId="{2E6FCC14-1318-4193-8ACA-36976A1569A2}" srcOrd="0" destOrd="0" presId="urn:microsoft.com/office/officeart/2005/8/layout/hierarchy3"/>
    <dgm:cxn modelId="{CAD53F10-931F-43B5-8543-D05B10646462}" type="presParOf" srcId="{2E6FCC14-1318-4193-8ACA-36976A1569A2}" destId="{660F6B46-B6D7-4A83-9F41-B7EDF9E4C93D}" srcOrd="0" destOrd="0" presId="urn:microsoft.com/office/officeart/2005/8/layout/hierarchy3"/>
    <dgm:cxn modelId="{8FCC18ED-C357-43E8-8D64-A182BAD88F49}" type="presParOf" srcId="{660F6B46-B6D7-4A83-9F41-B7EDF9E4C93D}" destId="{646FF174-9D0A-4DD1-9383-ACEEA3234FF4}" srcOrd="0" destOrd="0" presId="urn:microsoft.com/office/officeart/2005/8/layout/hierarchy3"/>
    <dgm:cxn modelId="{AE4B89EA-3D53-4469-B185-FD82F2F83B47}" type="presParOf" srcId="{660F6B46-B6D7-4A83-9F41-B7EDF9E4C93D}" destId="{5B0F6BA4-F180-4990-AA39-F760F8787DE1}" srcOrd="1" destOrd="0" presId="urn:microsoft.com/office/officeart/2005/8/layout/hierarchy3"/>
    <dgm:cxn modelId="{9B69B70E-5E60-44F3-A162-4C86DE533321}" type="presParOf" srcId="{2E6FCC14-1318-4193-8ACA-36976A1569A2}" destId="{57C4DD89-165A-4622-9662-500AE1EA9CE0}" srcOrd="1" destOrd="0" presId="urn:microsoft.com/office/officeart/2005/8/layout/hierarchy3"/>
    <dgm:cxn modelId="{C3C81D7D-63AA-4E1E-8E8D-7C8EFC15AF7F}" type="presParOf" srcId="{57C4DD89-165A-4622-9662-500AE1EA9CE0}" destId="{5388A5E2-E6E8-4F69-A127-E70AC02AFE05}" srcOrd="0" destOrd="0" presId="urn:microsoft.com/office/officeart/2005/8/layout/hierarchy3"/>
    <dgm:cxn modelId="{9AA7D3C3-BB0D-4931-A155-F2E4FEDA9B82}" type="presParOf" srcId="{57C4DD89-165A-4622-9662-500AE1EA9CE0}" destId="{C53BAC3F-3D38-45D3-9183-200111854A1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810E21-F54D-49EE-9F7B-C251FCEC11CC}" type="doc">
      <dgm:prSet loTypeId="urn:microsoft.com/office/officeart/2005/8/layout/orgChart1" loCatId="hierarchy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A9945F0-C020-4765-A86D-59DAE98D3342}">
      <dgm:prSet phldrT="[Текст]" custT="1"/>
      <dgm:spPr/>
      <dgm:t>
        <a:bodyPr/>
        <a:lstStyle/>
        <a:p>
          <a:r>
            <a:rPr lang="ru-RU" sz="2800" b="1" u="none" dirty="0">
              <a:latin typeface="+mj-lt"/>
              <a:cs typeface="Times New Roman" panose="02020603050405020304" pitchFamily="18" charset="0"/>
            </a:rPr>
            <a:t>От инфляции проигрывают</a:t>
          </a:r>
          <a:endParaRPr lang="ru-RU" sz="2800" u="none" dirty="0">
            <a:latin typeface="+mj-lt"/>
          </a:endParaRPr>
        </a:p>
      </dgm:t>
    </dgm:pt>
    <dgm:pt modelId="{DFFE28F3-849A-4708-8F01-031B20FF2C1A}" type="parTrans" cxnId="{824524D6-A1BC-49F3-887F-C4093D0DF821}">
      <dgm:prSet/>
      <dgm:spPr/>
      <dgm:t>
        <a:bodyPr/>
        <a:lstStyle/>
        <a:p>
          <a:endParaRPr lang="ru-RU"/>
        </a:p>
      </dgm:t>
    </dgm:pt>
    <dgm:pt modelId="{94A68E1A-6F88-4BF2-8939-1849FE216AB2}" type="sibTrans" cxnId="{824524D6-A1BC-49F3-887F-C4093D0DF821}">
      <dgm:prSet/>
      <dgm:spPr/>
      <dgm:t>
        <a:bodyPr/>
        <a:lstStyle/>
        <a:p>
          <a:endParaRPr lang="ru-RU"/>
        </a:p>
      </dgm:t>
    </dgm:pt>
    <dgm:pt modelId="{60645CFD-FA87-41DB-8DED-88DFE96AB45E}">
      <dgm:prSet phldrT="[Текст]" custT="1"/>
      <dgm:spPr/>
      <dgm:t>
        <a:bodyPr/>
        <a:lstStyle/>
        <a:p>
          <a:r>
            <a:rPr lang="ru-RU" sz="2800" b="0" dirty="0">
              <a:latin typeface="+mj-lt"/>
              <a:cs typeface="Times New Roman" panose="02020603050405020304" pitchFamily="18" charset="0"/>
            </a:rPr>
            <a:t>Вкладчики</a:t>
          </a:r>
          <a:r>
            <a:rPr lang="ru-RU" sz="3000" dirty="0">
              <a:latin typeface="+mj-lt"/>
              <a:cs typeface="Times New Roman" panose="02020603050405020304" pitchFamily="18" charset="0"/>
            </a:rPr>
            <a:t> </a:t>
          </a:r>
          <a:endParaRPr lang="ru-RU" sz="3000" dirty="0">
            <a:latin typeface="+mj-lt"/>
          </a:endParaRPr>
        </a:p>
      </dgm:t>
    </dgm:pt>
    <dgm:pt modelId="{CCF31B3D-414A-4CD0-9033-28F8D44EACC0}" type="parTrans" cxnId="{09272799-B5AE-4B31-B486-65130EF3DCE3}">
      <dgm:prSet/>
      <dgm:spPr/>
      <dgm:t>
        <a:bodyPr/>
        <a:lstStyle/>
        <a:p>
          <a:endParaRPr lang="ru-RU"/>
        </a:p>
      </dgm:t>
    </dgm:pt>
    <dgm:pt modelId="{643D450E-0134-4C61-B8D2-F2A276EA6A0F}" type="sibTrans" cxnId="{09272799-B5AE-4B31-B486-65130EF3DCE3}">
      <dgm:prSet/>
      <dgm:spPr/>
      <dgm:t>
        <a:bodyPr/>
        <a:lstStyle/>
        <a:p>
          <a:endParaRPr lang="ru-RU"/>
        </a:p>
      </dgm:t>
    </dgm:pt>
    <dgm:pt modelId="{CDB2A77D-E541-41B0-B9F6-32A45A1444FC}">
      <dgm:prSet phldrT="[Текст]" custT="1"/>
      <dgm:spPr/>
      <dgm:t>
        <a:bodyPr/>
        <a:lstStyle/>
        <a:p>
          <a:r>
            <a:rPr lang="ru-RU" sz="2800" b="0" dirty="0">
              <a:latin typeface="+mn-lt"/>
              <a:cs typeface="Times New Roman" panose="02020603050405020304" pitchFamily="18" charset="0"/>
            </a:rPr>
            <a:t>Кредиторы</a:t>
          </a:r>
          <a:endParaRPr lang="ru-RU" sz="2800" b="0" dirty="0">
            <a:latin typeface="+mn-lt"/>
          </a:endParaRPr>
        </a:p>
      </dgm:t>
    </dgm:pt>
    <dgm:pt modelId="{BA38F553-590A-4128-8B50-38FC1C6513AD}" type="parTrans" cxnId="{03F57D16-F9D8-440D-918A-FB30DDFCDF17}">
      <dgm:prSet/>
      <dgm:spPr/>
      <dgm:t>
        <a:bodyPr/>
        <a:lstStyle/>
        <a:p>
          <a:endParaRPr lang="ru-RU"/>
        </a:p>
      </dgm:t>
    </dgm:pt>
    <dgm:pt modelId="{109D1797-1BA6-48D3-8EB4-3E8D634F1FAB}" type="sibTrans" cxnId="{03F57D16-F9D8-440D-918A-FB30DDFCDF17}">
      <dgm:prSet/>
      <dgm:spPr/>
      <dgm:t>
        <a:bodyPr/>
        <a:lstStyle/>
        <a:p>
          <a:endParaRPr lang="ru-RU"/>
        </a:p>
      </dgm:t>
    </dgm:pt>
    <dgm:pt modelId="{C9642AC3-2878-4A3E-82E5-1488FDA2FC2C}">
      <dgm:prSet phldrT="[Текст]" custT="1"/>
      <dgm:spPr/>
      <dgm:t>
        <a:bodyPr/>
        <a:lstStyle/>
        <a:p>
          <a:r>
            <a:rPr lang="ru-RU" sz="2800" dirty="0">
              <a:latin typeface="+mj-lt"/>
              <a:cs typeface="Times New Roman" panose="02020603050405020304" pitchFamily="18" charset="0"/>
            </a:rPr>
            <a:t>Люди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c </a:t>
          </a:r>
          <a:r>
            <a:rPr lang="ru-RU" sz="2800" dirty="0">
              <a:latin typeface="+mj-lt"/>
              <a:cs typeface="Times New Roman" panose="02020603050405020304" pitchFamily="18" charset="0"/>
            </a:rPr>
            <a:t>фиксированным доходом </a:t>
          </a:r>
          <a:endParaRPr lang="ru-RU" sz="2800" dirty="0">
            <a:latin typeface="+mj-lt"/>
          </a:endParaRPr>
        </a:p>
      </dgm:t>
    </dgm:pt>
    <dgm:pt modelId="{085DDC80-2EC9-4C85-873F-A065FF181B79}" type="parTrans" cxnId="{73D370EC-DF42-4742-B9B9-57781FF4425C}">
      <dgm:prSet/>
      <dgm:spPr/>
      <dgm:t>
        <a:bodyPr/>
        <a:lstStyle/>
        <a:p>
          <a:endParaRPr lang="ru-RU"/>
        </a:p>
      </dgm:t>
    </dgm:pt>
    <dgm:pt modelId="{DCB64914-9DE7-4D97-9297-6FF35C311386}" type="sibTrans" cxnId="{73D370EC-DF42-4742-B9B9-57781FF4425C}">
      <dgm:prSet/>
      <dgm:spPr/>
      <dgm:t>
        <a:bodyPr/>
        <a:lstStyle/>
        <a:p>
          <a:endParaRPr lang="ru-RU"/>
        </a:p>
      </dgm:t>
    </dgm:pt>
    <dgm:pt modelId="{51A2F412-090B-403A-8C10-FD6352709CC0}" type="pres">
      <dgm:prSet presAssocID="{F5810E21-F54D-49EE-9F7B-C251FCEC11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8EE5AF9-DCF0-4269-A3F5-03BC24A0939D}" type="pres">
      <dgm:prSet presAssocID="{3A9945F0-C020-4765-A86D-59DAE98D3342}" presName="hierRoot1" presStyleCnt="0">
        <dgm:presLayoutVars>
          <dgm:hierBranch val="init"/>
        </dgm:presLayoutVars>
      </dgm:prSet>
      <dgm:spPr/>
    </dgm:pt>
    <dgm:pt modelId="{F637C032-2E31-4093-B2CC-601ABEB6A634}" type="pres">
      <dgm:prSet presAssocID="{3A9945F0-C020-4765-A86D-59DAE98D3342}" presName="rootComposite1" presStyleCnt="0"/>
      <dgm:spPr/>
    </dgm:pt>
    <dgm:pt modelId="{8BE58CEA-1E3E-479D-B2BA-19AE727E066D}" type="pres">
      <dgm:prSet presAssocID="{3A9945F0-C020-4765-A86D-59DAE98D3342}" presName="rootText1" presStyleLbl="node0" presStyleIdx="0" presStyleCnt="1" custScaleX="146296" custLinFactNeighborX="411" custLinFactNeighborY="-894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1D6666-968A-4EBA-A0AC-30ECC015D079}" type="pres">
      <dgm:prSet presAssocID="{3A9945F0-C020-4765-A86D-59DAE98D334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450700D-194A-4E13-AF57-C7EE7A4AD668}" type="pres">
      <dgm:prSet presAssocID="{3A9945F0-C020-4765-A86D-59DAE98D3342}" presName="hierChild2" presStyleCnt="0"/>
      <dgm:spPr/>
    </dgm:pt>
    <dgm:pt modelId="{E7CFCFA1-0B9D-4279-8C52-3DCDC77C49E3}" type="pres">
      <dgm:prSet presAssocID="{CCF31B3D-414A-4CD0-9033-28F8D44EACC0}" presName="Name37" presStyleLbl="parChTrans1D2" presStyleIdx="0" presStyleCnt="3"/>
      <dgm:spPr/>
      <dgm:t>
        <a:bodyPr/>
        <a:lstStyle/>
        <a:p>
          <a:endParaRPr lang="ru-RU"/>
        </a:p>
      </dgm:t>
    </dgm:pt>
    <dgm:pt modelId="{FF383D34-519D-4594-B2FE-4DEE156FE0F7}" type="pres">
      <dgm:prSet presAssocID="{60645CFD-FA87-41DB-8DED-88DFE96AB45E}" presName="hierRoot2" presStyleCnt="0">
        <dgm:presLayoutVars>
          <dgm:hierBranch val="init"/>
        </dgm:presLayoutVars>
      </dgm:prSet>
      <dgm:spPr/>
    </dgm:pt>
    <dgm:pt modelId="{11A26403-E7B6-4397-8A6B-9AAB4C8102AA}" type="pres">
      <dgm:prSet presAssocID="{60645CFD-FA87-41DB-8DED-88DFE96AB45E}" presName="rootComposite" presStyleCnt="0"/>
      <dgm:spPr/>
    </dgm:pt>
    <dgm:pt modelId="{969B2047-4E5B-4695-BABE-267A652022C3}" type="pres">
      <dgm:prSet presAssocID="{60645CFD-FA87-41DB-8DED-88DFE96AB45E}" presName="rootText" presStyleLbl="node2" presStyleIdx="0" presStyleCnt="3" custScaleY="1812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D5F287-9099-43ED-8C38-2C01F8F66FB7}" type="pres">
      <dgm:prSet presAssocID="{60645CFD-FA87-41DB-8DED-88DFE96AB45E}" presName="rootConnector" presStyleLbl="node2" presStyleIdx="0" presStyleCnt="3"/>
      <dgm:spPr/>
      <dgm:t>
        <a:bodyPr/>
        <a:lstStyle/>
        <a:p>
          <a:endParaRPr lang="ru-RU"/>
        </a:p>
      </dgm:t>
    </dgm:pt>
    <dgm:pt modelId="{5745D4D0-BE41-474F-B17B-56B61D2D6B29}" type="pres">
      <dgm:prSet presAssocID="{60645CFD-FA87-41DB-8DED-88DFE96AB45E}" presName="hierChild4" presStyleCnt="0"/>
      <dgm:spPr/>
    </dgm:pt>
    <dgm:pt modelId="{C051D2C3-ACB0-4391-B435-161CFE180079}" type="pres">
      <dgm:prSet presAssocID="{60645CFD-FA87-41DB-8DED-88DFE96AB45E}" presName="hierChild5" presStyleCnt="0"/>
      <dgm:spPr/>
    </dgm:pt>
    <dgm:pt modelId="{B323BC31-CEC7-45B6-B069-DDDEB722EF2C}" type="pres">
      <dgm:prSet presAssocID="{085DDC80-2EC9-4C85-873F-A065FF181B79}" presName="Name37" presStyleLbl="parChTrans1D2" presStyleIdx="1" presStyleCnt="3"/>
      <dgm:spPr/>
      <dgm:t>
        <a:bodyPr/>
        <a:lstStyle/>
        <a:p>
          <a:endParaRPr lang="ru-RU"/>
        </a:p>
      </dgm:t>
    </dgm:pt>
    <dgm:pt modelId="{B0A6EF6F-C663-4D8D-AC9C-31F484249E52}" type="pres">
      <dgm:prSet presAssocID="{C9642AC3-2878-4A3E-82E5-1488FDA2FC2C}" presName="hierRoot2" presStyleCnt="0">
        <dgm:presLayoutVars>
          <dgm:hierBranch val="init"/>
        </dgm:presLayoutVars>
      </dgm:prSet>
      <dgm:spPr/>
    </dgm:pt>
    <dgm:pt modelId="{648D0BED-BFC7-41C8-AA7E-C31F7B6DD07D}" type="pres">
      <dgm:prSet presAssocID="{C9642AC3-2878-4A3E-82E5-1488FDA2FC2C}" presName="rootComposite" presStyleCnt="0"/>
      <dgm:spPr/>
    </dgm:pt>
    <dgm:pt modelId="{B190F178-BBC1-4634-9C2D-53A2FA9A53A2}" type="pres">
      <dgm:prSet presAssocID="{C9642AC3-2878-4A3E-82E5-1488FDA2FC2C}" presName="rootText" presStyleLbl="node2" presStyleIdx="1" presStyleCnt="3" custScaleX="125015" custScaleY="181274" custLinFactY="15524" custLinFactNeighborX="527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2B1E14-7868-4096-8D16-92E389E88F54}" type="pres">
      <dgm:prSet presAssocID="{C9642AC3-2878-4A3E-82E5-1488FDA2FC2C}" presName="rootConnector" presStyleLbl="node2" presStyleIdx="1" presStyleCnt="3"/>
      <dgm:spPr/>
      <dgm:t>
        <a:bodyPr/>
        <a:lstStyle/>
        <a:p>
          <a:endParaRPr lang="ru-RU"/>
        </a:p>
      </dgm:t>
    </dgm:pt>
    <dgm:pt modelId="{0A670EE5-893F-4450-BEE5-6DB31C7C5701}" type="pres">
      <dgm:prSet presAssocID="{C9642AC3-2878-4A3E-82E5-1488FDA2FC2C}" presName="hierChild4" presStyleCnt="0"/>
      <dgm:spPr/>
    </dgm:pt>
    <dgm:pt modelId="{ED386775-44F2-4E2F-B71C-D7EC37A63BAB}" type="pres">
      <dgm:prSet presAssocID="{C9642AC3-2878-4A3E-82E5-1488FDA2FC2C}" presName="hierChild5" presStyleCnt="0"/>
      <dgm:spPr/>
    </dgm:pt>
    <dgm:pt modelId="{0EA30F66-0503-4AF6-8D70-5BF6710329B8}" type="pres">
      <dgm:prSet presAssocID="{BA38F553-590A-4128-8B50-38FC1C6513AD}" presName="Name37" presStyleLbl="parChTrans1D2" presStyleIdx="2" presStyleCnt="3"/>
      <dgm:spPr/>
      <dgm:t>
        <a:bodyPr/>
        <a:lstStyle/>
        <a:p>
          <a:endParaRPr lang="ru-RU"/>
        </a:p>
      </dgm:t>
    </dgm:pt>
    <dgm:pt modelId="{DF0F2721-8CD4-4244-892D-4D691ECCDE87}" type="pres">
      <dgm:prSet presAssocID="{CDB2A77D-E541-41B0-B9F6-32A45A1444FC}" presName="hierRoot2" presStyleCnt="0">
        <dgm:presLayoutVars>
          <dgm:hierBranch val="init"/>
        </dgm:presLayoutVars>
      </dgm:prSet>
      <dgm:spPr/>
    </dgm:pt>
    <dgm:pt modelId="{ACC56F55-2A5A-47A7-ADB2-EF2F3F250AA1}" type="pres">
      <dgm:prSet presAssocID="{CDB2A77D-E541-41B0-B9F6-32A45A1444FC}" presName="rootComposite" presStyleCnt="0"/>
      <dgm:spPr/>
    </dgm:pt>
    <dgm:pt modelId="{863A3BF5-1E0C-4B81-9476-9B2F23B36089}" type="pres">
      <dgm:prSet presAssocID="{CDB2A77D-E541-41B0-B9F6-32A45A1444FC}" presName="rootText" presStyleLbl="node2" presStyleIdx="2" presStyleCnt="3" custScaleY="1812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793A64-653A-4259-8EB4-FD184E5D3FF6}" type="pres">
      <dgm:prSet presAssocID="{CDB2A77D-E541-41B0-B9F6-32A45A1444FC}" presName="rootConnector" presStyleLbl="node2" presStyleIdx="2" presStyleCnt="3"/>
      <dgm:spPr/>
      <dgm:t>
        <a:bodyPr/>
        <a:lstStyle/>
        <a:p>
          <a:endParaRPr lang="ru-RU"/>
        </a:p>
      </dgm:t>
    </dgm:pt>
    <dgm:pt modelId="{C24EE35D-8B6B-4B95-87CF-AE060E626FAC}" type="pres">
      <dgm:prSet presAssocID="{CDB2A77D-E541-41B0-B9F6-32A45A1444FC}" presName="hierChild4" presStyleCnt="0"/>
      <dgm:spPr/>
    </dgm:pt>
    <dgm:pt modelId="{A072F3F2-8EE6-4120-803B-BBA51847F52C}" type="pres">
      <dgm:prSet presAssocID="{CDB2A77D-E541-41B0-B9F6-32A45A1444FC}" presName="hierChild5" presStyleCnt="0"/>
      <dgm:spPr/>
    </dgm:pt>
    <dgm:pt modelId="{F4BD1C1A-DD91-4498-9E81-34DEC4A873C4}" type="pres">
      <dgm:prSet presAssocID="{3A9945F0-C020-4765-A86D-59DAE98D3342}" presName="hierChild3" presStyleCnt="0"/>
      <dgm:spPr/>
    </dgm:pt>
  </dgm:ptLst>
  <dgm:cxnLst>
    <dgm:cxn modelId="{0A3D8197-92E0-4E4C-B008-E0C073788905}" type="presOf" srcId="{CCF31B3D-414A-4CD0-9033-28F8D44EACC0}" destId="{E7CFCFA1-0B9D-4279-8C52-3DCDC77C49E3}" srcOrd="0" destOrd="0" presId="urn:microsoft.com/office/officeart/2005/8/layout/orgChart1"/>
    <dgm:cxn modelId="{7FB0AC75-4ED3-4B08-BB9E-51DC44ED6D08}" type="presOf" srcId="{CDB2A77D-E541-41B0-B9F6-32A45A1444FC}" destId="{863A3BF5-1E0C-4B81-9476-9B2F23B36089}" srcOrd="0" destOrd="0" presId="urn:microsoft.com/office/officeart/2005/8/layout/orgChart1"/>
    <dgm:cxn modelId="{01C1D810-C768-4687-8B2D-2EFF69BD8F02}" type="presOf" srcId="{3A9945F0-C020-4765-A86D-59DAE98D3342}" destId="{8BE58CEA-1E3E-479D-B2BA-19AE727E066D}" srcOrd="0" destOrd="0" presId="urn:microsoft.com/office/officeart/2005/8/layout/orgChart1"/>
    <dgm:cxn modelId="{73D370EC-DF42-4742-B9B9-57781FF4425C}" srcId="{3A9945F0-C020-4765-A86D-59DAE98D3342}" destId="{C9642AC3-2878-4A3E-82E5-1488FDA2FC2C}" srcOrd="1" destOrd="0" parTransId="{085DDC80-2EC9-4C85-873F-A065FF181B79}" sibTransId="{DCB64914-9DE7-4D97-9297-6FF35C311386}"/>
    <dgm:cxn modelId="{76E7F450-53C7-496B-A069-2B94B95ABCD0}" type="presOf" srcId="{3A9945F0-C020-4765-A86D-59DAE98D3342}" destId="{F71D6666-968A-4EBA-A0AC-30ECC015D079}" srcOrd="1" destOrd="0" presId="urn:microsoft.com/office/officeart/2005/8/layout/orgChart1"/>
    <dgm:cxn modelId="{FCB029A7-D899-4486-827B-025FD3C3CF67}" type="presOf" srcId="{C9642AC3-2878-4A3E-82E5-1488FDA2FC2C}" destId="{B190F178-BBC1-4634-9C2D-53A2FA9A53A2}" srcOrd="0" destOrd="0" presId="urn:microsoft.com/office/officeart/2005/8/layout/orgChart1"/>
    <dgm:cxn modelId="{0751F89E-6693-4A97-BCCB-2420D76BEDE3}" type="presOf" srcId="{F5810E21-F54D-49EE-9F7B-C251FCEC11CC}" destId="{51A2F412-090B-403A-8C10-FD6352709CC0}" srcOrd="0" destOrd="0" presId="urn:microsoft.com/office/officeart/2005/8/layout/orgChart1"/>
    <dgm:cxn modelId="{1FF342D8-51D9-407E-BA3D-BACFC9850102}" type="presOf" srcId="{60645CFD-FA87-41DB-8DED-88DFE96AB45E}" destId="{969B2047-4E5B-4695-BABE-267A652022C3}" srcOrd="0" destOrd="0" presId="urn:microsoft.com/office/officeart/2005/8/layout/orgChart1"/>
    <dgm:cxn modelId="{711BBE4E-57DE-4AC3-A8AB-903AEEFECF1C}" type="presOf" srcId="{085DDC80-2EC9-4C85-873F-A065FF181B79}" destId="{B323BC31-CEC7-45B6-B069-DDDEB722EF2C}" srcOrd="0" destOrd="0" presId="urn:microsoft.com/office/officeart/2005/8/layout/orgChart1"/>
    <dgm:cxn modelId="{A0904006-9C88-4C47-AA61-7BE46D9796C1}" type="presOf" srcId="{60645CFD-FA87-41DB-8DED-88DFE96AB45E}" destId="{37D5F287-9099-43ED-8C38-2C01F8F66FB7}" srcOrd="1" destOrd="0" presId="urn:microsoft.com/office/officeart/2005/8/layout/orgChart1"/>
    <dgm:cxn modelId="{09272799-B5AE-4B31-B486-65130EF3DCE3}" srcId="{3A9945F0-C020-4765-A86D-59DAE98D3342}" destId="{60645CFD-FA87-41DB-8DED-88DFE96AB45E}" srcOrd="0" destOrd="0" parTransId="{CCF31B3D-414A-4CD0-9033-28F8D44EACC0}" sibTransId="{643D450E-0134-4C61-B8D2-F2A276EA6A0F}"/>
    <dgm:cxn modelId="{03F57D16-F9D8-440D-918A-FB30DDFCDF17}" srcId="{3A9945F0-C020-4765-A86D-59DAE98D3342}" destId="{CDB2A77D-E541-41B0-B9F6-32A45A1444FC}" srcOrd="2" destOrd="0" parTransId="{BA38F553-590A-4128-8B50-38FC1C6513AD}" sibTransId="{109D1797-1BA6-48D3-8EB4-3E8D634F1FAB}"/>
    <dgm:cxn modelId="{F3FC19B6-C51C-4E53-B7D6-A40732AFD3BD}" type="presOf" srcId="{CDB2A77D-E541-41B0-B9F6-32A45A1444FC}" destId="{91793A64-653A-4259-8EB4-FD184E5D3FF6}" srcOrd="1" destOrd="0" presId="urn:microsoft.com/office/officeart/2005/8/layout/orgChart1"/>
    <dgm:cxn modelId="{824524D6-A1BC-49F3-887F-C4093D0DF821}" srcId="{F5810E21-F54D-49EE-9F7B-C251FCEC11CC}" destId="{3A9945F0-C020-4765-A86D-59DAE98D3342}" srcOrd="0" destOrd="0" parTransId="{DFFE28F3-849A-4708-8F01-031B20FF2C1A}" sibTransId="{94A68E1A-6F88-4BF2-8939-1849FE216AB2}"/>
    <dgm:cxn modelId="{435C3320-E46F-4EF7-A08A-8A50DAC19563}" type="presOf" srcId="{BA38F553-590A-4128-8B50-38FC1C6513AD}" destId="{0EA30F66-0503-4AF6-8D70-5BF6710329B8}" srcOrd="0" destOrd="0" presId="urn:microsoft.com/office/officeart/2005/8/layout/orgChart1"/>
    <dgm:cxn modelId="{03618D48-28B1-4667-9124-58FBE90F0860}" type="presOf" srcId="{C9642AC3-2878-4A3E-82E5-1488FDA2FC2C}" destId="{EB2B1E14-7868-4096-8D16-92E389E88F54}" srcOrd="1" destOrd="0" presId="urn:microsoft.com/office/officeart/2005/8/layout/orgChart1"/>
    <dgm:cxn modelId="{D40B5A7D-45A0-40D1-A76C-FB155CBC88BC}" type="presParOf" srcId="{51A2F412-090B-403A-8C10-FD6352709CC0}" destId="{08EE5AF9-DCF0-4269-A3F5-03BC24A0939D}" srcOrd="0" destOrd="0" presId="urn:microsoft.com/office/officeart/2005/8/layout/orgChart1"/>
    <dgm:cxn modelId="{34C676B8-B244-44CE-8677-521C4AFCBD97}" type="presParOf" srcId="{08EE5AF9-DCF0-4269-A3F5-03BC24A0939D}" destId="{F637C032-2E31-4093-B2CC-601ABEB6A634}" srcOrd="0" destOrd="0" presId="urn:microsoft.com/office/officeart/2005/8/layout/orgChart1"/>
    <dgm:cxn modelId="{42853904-99CB-4DF5-881D-49CB0EABA024}" type="presParOf" srcId="{F637C032-2E31-4093-B2CC-601ABEB6A634}" destId="{8BE58CEA-1E3E-479D-B2BA-19AE727E066D}" srcOrd="0" destOrd="0" presId="urn:microsoft.com/office/officeart/2005/8/layout/orgChart1"/>
    <dgm:cxn modelId="{9979E75C-164F-4592-A458-D87921DACA60}" type="presParOf" srcId="{F637C032-2E31-4093-B2CC-601ABEB6A634}" destId="{F71D6666-968A-4EBA-A0AC-30ECC015D079}" srcOrd="1" destOrd="0" presId="urn:microsoft.com/office/officeart/2005/8/layout/orgChart1"/>
    <dgm:cxn modelId="{686D1DE9-5E48-44D6-889A-5226747FD32C}" type="presParOf" srcId="{08EE5AF9-DCF0-4269-A3F5-03BC24A0939D}" destId="{3450700D-194A-4E13-AF57-C7EE7A4AD668}" srcOrd="1" destOrd="0" presId="urn:microsoft.com/office/officeart/2005/8/layout/orgChart1"/>
    <dgm:cxn modelId="{14D11E7E-4B12-41A1-9908-6B9752445AB1}" type="presParOf" srcId="{3450700D-194A-4E13-AF57-C7EE7A4AD668}" destId="{E7CFCFA1-0B9D-4279-8C52-3DCDC77C49E3}" srcOrd="0" destOrd="0" presId="urn:microsoft.com/office/officeart/2005/8/layout/orgChart1"/>
    <dgm:cxn modelId="{78D3C16D-3592-4AC0-8950-04F9E5FDD7EE}" type="presParOf" srcId="{3450700D-194A-4E13-AF57-C7EE7A4AD668}" destId="{FF383D34-519D-4594-B2FE-4DEE156FE0F7}" srcOrd="1" destOrd="0" presId="urn:microsoft.com/office/officeart/2005/8/layout/orgChart1"/>
    <dgm:cxn modelId="{EF039823-A065-4D3F-B828-31A6D9CEB3FF}" type="presParOf" srcId="{FF383D34-519D-4594-B2FE-4DEE156FE0F7}" destId="{11A26403-E7B6-4397-8A6B-9AAB4C8102AA}" srcOrd="0" destOrd="0" presId="urn:microsoft.com/office/officeart/2005/8/layout/orgChart1"/>
    <dgm:cxn modelId="{441C305F-252B-46DB-BA32-EEE3B275EF5C}" type="presParOf" srcId="{11A26403-E7B6-4397-8A6B-9AAB4C8102AA}" destId="{969B2047-4E5B-4695-BABE-267A652022C3}" srcOrd="0" destOrd="0" presId="urn:microsoft.com/office/officeart/2005/8/layout/orgChart1"/>
    <dgm:cxn modelId="{D7437D7E-9473-4C22-AEE6-20CA95D72853}" type="presParOf" srcId="{11A26403-E7B6-4397-8A6B-9AAB4C8102AA}" destId="{37D5F287-9099-43ED-8C38-2C01F8F66FB7}" srcOrd="1" destOrd="0" presId="urn:microsoft.com/office/officeart/2005/8/layout/orgChart1"/>
    <dgm:cxn modelId="{84DE9843-7901-473F-A8DB-9F141308C64D}" type="presParOf" srcId="{FF383D34-519D-4594-B2FE-4DEE156FE0F7}" destId="{5745D4D0-BE41-474F-B17B-56B61D2D6B29}" srcOrd="1" destOrd="0" presId="urn:microsoft.com/office/officeart/2005/8/layout/orgChart1"/>
    <dgm:cxn modelId="{74B032CF-8C17-4DD0-89E7-C7B6361E14A2}" type="presParOf" srcId="{FF383D34-519D-4594-B2FE-4DEE156FE0F7}" destId="{C051D2C3-ACB0-4391-B435-161CFE180079}" srcOrd="2" destOrd="0" presId="urn:microsoft.com/office/officeart/2005/8/layout/orgChart1"/>
    <dgm:cxn modelId="{C0C217FE-7C35-4BF4-AC02-C96EDEF2CF1D}" type="presParOf" srcId="{3450700D-194A-4E13-AF57-C7EE7A4AD668}" destId="{B323BC31-CEC7-45B6-B069-DDDEB722EF2C}" srcOrd="2" destOrd="0" presId="urn:microsoft.com/office/officeart/2005/8/layout/orgChart1"/>
    <dgm:cxn modelId="{FD6F2C17-E8AA-4150-8634-EC7ADD4833F3}" type="presParOf" srcId="{3450700D-194A-4E13-AF57-C7EE7A4AD668}" destId="{B0A6EF6F-C663-4D8D-AC9C-31F484249E52}" srcOrd="3" destOrd="0" presId="urn:microsoft.com/office/officeart/2005/8/layout/orgChart1"/>
    <dgm:cxn modelId="{5F0667A7-A949-497E-B976-5218FDD3D03E}" type="presParOf" srcId="{B0A6EF6F-C663-4D8D-AC9C-31F484249E52}" destId="{648D0BED-BFC7-41C8-AA7E-C31F7B6DD07D}" srcOrd="0" destOrd="0" presId="urn:microsoft.com/office/officeart/2005/8/layout/orgChart1"/>
    <dgm:cxn modelId="{9402177D-7EF8-4A74-9D6E-3D3AABF94879}" type="presParOf" srcId="{648D0BED-BFC7-41C8-AA7E-C31F7B6DD07D}" destId="{B190F178-BBC1-4634-9C2D-53A2FA9A53A2}" srcOrd="0" destOrd="0" presId="urn:microsoft.com/office/officeart/2005/8/layout/orgChart1"/>
    <dgm:cxn modelId="{D00AEFB0-17B7-4282-9B29-69321EDD44CD}" type="presParOf" srcId="{648D0BED-BFC7-41C8-AA7E-C31F7B6DD07D}" destId="{EB2B1E14-7868-4096-8D16-92E389E88F54}" srcOrd="1" destOrd="0" presId="urn:microsoft.com/office/officeart/2005/8/layout/orgChart1"/>
    <dgm:cxn modelId="{88D81040-C1E2-4F65-B335-FE7D98F6FCA5}" type="presParOf" srcId="{B0A6EF6F-C663-4D8D-AC9C-31F484249E52}" destId="{0A670EE5-893F-4450-BEE5-6DB31C7C5701}" srcOrd="1" destOrd="0" presId="urn:microsoft.com/office/officeart/2005/8/layout/orgChart1"/>
    <dgm:cxn modelId="{417AD7C1-B591-4F9E-8DAE-EE7FA7EFC34F}" type="presParOf" srcId="{B0A6EF6F-C663-4D8D-AC9C-31F484249E52}" destId="{ED386775-44F2-4E2F-B71C-D7EC37A63BAB}" srcOrd="2" destOrd="0" presId="urn:microsoft.com/office/officeart/2005/8/layout/orgChart1"/>
    <dgm:cxn modelId="{E99F1006-B3BF-4E91-82AB-F6553554E8F4}" type="presParOf" srcId="{3450700D-194A-4E13-AF57-C7EE7A4AD668}" destId="{0EA30F66-0503-4AF6-8D70-5BF6710329B8}" srcOrd="4" destOrd="0" presId="urn:microsoft.com/office/officeart/2005/8/layout/orgChart1"/>
    <dgm:cxn modelId="{AA7D4E53-7D8E-484F-9E39-E050A3352C84}" type="presParOf" srcId="{3450700D-194A-4E13-AF57-C7EE7A4AD668}" destId="{DF0F2721-8CD4-4244-892D-4D691ECCDE87}" srcOrd="5" destOrd="0" presId="urn:microsoft.com/office/officeart/2005/8/layout/orgChart1"/>
    <dgm:cxn modelId="{A05B6980-B46B-43B6-9CB5-E5E799372FB4}" type="presParOf" srcId="{DF0F2721-8CD4-4244-892D-4D691ECCDE87}" destId="{ACC56F55-2A5A-47A7-ADB2-EF2F3F250AA1}" srcOrd="0" destOrd="0" presId="urn:microsoft.com/office/officeart/2005/8/layout/orgChart1"/>
    <dgm:cxn modelId="{ECFE9171-5C16-46D2-B8C4-CD6D82A2F5F8}" type="presParOf" srcId="{ACC56F55-2A5A-47A7-ADB2-EF2F3F250AA1}" destId="{863A3BF5-1E0C-4B81-9476-9B2F23B36089}" srcOrd="0" destOrd="0" presId="urn:microsoft.com/office/officeart/2005/8/layout/orgChart1"/>
    <dgm:cxn modelId="{BB52B6C3-B952-40D7-8F1A-E11EE8B9D756}" type="presParOf" srcId="{ACC56F55-2A5A-47A7-ADB2-EF2F3F250AA1}" destId="{91793A64-653A-4259-8EB4-FD184E5D3FF6}" srcOrd="1" destOrd="0" presId="urn:microsoft.com/office/officeart/2005/8/layout/orgChart1"/>
    <dgm:cxn modelId="{63AD26CA-538E-43CB-B308-79B39817941D}" type="presParOf" srcId="{DF0F2721-8CD4-4244-892D-4D691ECCDE87}" destId="{C24EE35D-8B6B-4B95-87CF-AE060E626FAC}" srcOrd="1" destOrd="0" presId="urn:microsoft.com/office/officeart/2005/8/layout/orgChart1"/>
    <dgm:cxn modelId="{F1E36A04-42FB-4090-A35A-1D1409128C27}" type="presParOf" srcId="{DF0F2721-8CD4-4244-892D-4D691ECCDE87}" destId="{A072F3F2-8EE6-4120-803B-BBA51847F52C}" srcOrd="2" destOrd="0" presId="urn:microsoft.com/office/officeart/2005/8/layout/orgChart1"/>
    <dgm:cxn modelId="{376A23A9-3696-43B9-805F-17C40B62DA78}" type="presParOf" srcId="{08EE5AF9-DCF0-4269-A3F5-03BC24A0939D}" destId="{F4BD1C1A-DD91-4498-9E81-34DEC4A873C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810E21-F54D-49EE-9F7B-C251FCEC11CC}" type="doc">
      <dgm:prSet loTypeId="urn:microsoft.com/office/officeart/2005/8/layout/orgChart1" loCatId="hierarchy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A9945F0-C020-4765-A86D-59DAE98D3342}">
      <dgm:prSet phldrT="[Текст]" custT="1"/>
      <dgm:spPr/>
      <dgm:t>
        <a:bodyPr/>
        <a:lstStyle/>
        <a:p>
          <a:r>
            <a:rPr lang="ru-RU" sz="2800" b="1" u="none" dirty="0">
              <a:latin typeface="+mj-lt"/>
              <a:cs typeface="Times New Roman" panose="02020603050405020304" pitchFamily="18" charset="0"/>
            </a:rPr>
            <a:t>От инфляции выигрывают </a:t>
          </a:r>
          <a:endParaRPr lang="ru-RU" sz="2800" u="none" dirty="0">
            <a:latin typeface="+mj-lt"/>
          </a:endParaRPr>
        </a:p>
      </dgm:t>
    </dgm:pt>
    <dgm:pt modelId="{DFFE28F3-849A-4708-8F01-031B20FF2C1A}" type="parTrans" cxnId="{824524D6-A1BC-49F3-887F-C4093D0DF821}">
      <dgm:prSet/>
      <dgm:spPr/>
      <dgm:t>
        <a:bodyPr/>
        <a:lstStyle/>
        <a:p>
          <a:endParaRPr lang="ru-RU"/>
        </a:p>
      </dgm:t>
    </dgm:pt>
    <dgm:pt modelId="{94A68E1A-6F88-4BF2-8939-1849FE216AB2}" type="sibTrans" cxnId="{824524D6-A1BC-49F3-887F-C4093D0DF821}">
      <dgm:prSet/>
      <dgm:spPr/>
      <dgm:t>
        <a:bodyPr/>
        <a:lstStyle/>
        <a:p>
          <a:endParaRPr lang="ru-RU"/>
        </a:p>
      </dgm:t>
    </dgm:pt>
    <dgm:pt modelId="{60645CFD-FA87-41DB-8DED-88DFE96AB45E}">
      <dgm:prSet phldrT="[Текст]" custT="1"/>
      <dgm:spPr/>
      <dgm:t>
        <a:bodyPr/>
        <a:lstStyle/>
        <a:p>
          <a:r>
            <a:rPr lang="ru-RU" sz="2800" b="0" dirty="0">
              <a:latin typeface="Times New Roman" panose="02020603050405020304" pitchFamily="18" charset="0"/>
              <a:cs typeface="Times New Roman" panose="02020603050405020304" pitchFamily="18" charset="0"/>
            </a:rPr>
            <a:t>Заёмщи</a:t>
          </a:r>
          <a:r>
            <a:rPr lang="ru-RU" sz="2800" b="0" dirty="0">
              <a:latin typeface="+mn-lt"/>
              <a:cs typeface="Times New Roman" panose="02020603050405020304" pitchFamily="18" charset="0"/>
            </a:rPr>
            <a:t>ки</a:t>
          </a:r>
          <a:r>
            <a:rPr lang="ru-RU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3000" dirty="0"/>
        </a:p>
      </dgm:t>
    </dgm:pt>
    <dgm:pt modelId="{CCF31B3D-414A-4CD0-9033-28F8D44EACC0}" type="parTrans" cxnId="{09272799-B5AE-4B31-B486-65130EF3DCE3}">
      <dgm:prSet/>
      <dgm:spPr/>
      <dgm:t>
        <a:bodyPr/>
        <a:lstStyle/>
        <a:p>
          <a:endParaRPr lang="ru-RU"/>
        </a:p>
      </dgm:t>
    </dgm:pt>
    <dgm:pt modelId="{643D450E-0134-4C61-B8D2-F2A276EA6A0F}" type="sibTrans" cxnId="{09272799-B5AE-4B31-B486-65130EF3DCE3}">
      <dgm:prSet/>
      <dgm:spPr/>
      <dgm:t>
        <a:bodyPr/>
        <a:lstStyle/>
        <a:p>
          <a:endParaRPr lang="ru-RU"/>
        </a:p>
      </dgm:t>
    </dgm:pt>
    <dgm:pt modelId="{CDB2A77D-E541-41B0-B9F6-32A45A1444FC}">
      <dgm:prSet phldrT="[Текст]" custT="1"/>
      <dgm:spPr/>
      <dgm:t>
        <a:bodyPr/>
        <a:lstStyle/>
        <a:p>
          <a:r>
            <a:rPr lang="ru-RU" sz="2800" b="0" dirty="0">
              <a:latin typeface="+mn-lt"/>
              <a:cs typeface="Times New Roman" panose="02020603050405020304" pitchFamily="18" charset="0"/>
            </a:rPr>
            <a:t>Правительство</a:t>
          </a:r>
          <a:endParaRPr lang="ru-RU" sz="2800" b="0" dirty="0">
            <a:latin typeface="+mn-lt"/>
          </a:endParaRPr>
        </a:p>
      </dgm:t>
    </dgm:pt>
    <dgm:pt modelId="{BA38F553-590A-4128-8B50-38FC1C6513AD}" type="parTrans" cxnId="{03F57D16-F9D8-440D-918A-FB30DDFCDF17}">
      <dgm:prSet/>
      <dgm:spPr/>
      <dgm:t>
        <a:bodyPr/>
        <a:lstStyle/>
        <a:p>
          <a:endParaRPr lang="ru-RU"/>
        </a:p>
      </dgm:t>
    </dgm:pt>
    <dgm:pt modelId="{109D1797-1BA6-48D3-8EB4-3E8D634F1FAB}" type="sibTrans" cxnId="{03F57D16-F9D8-440D-918A-FB30DDFCDF17}">
      <dgm:prSet/>
      <dgm:spPr/>
      <dgm:t>
        <a:bodyPr/>
        <a:lstStyle/>
        <a:p>
          <a:endParaRPr lang="ru-RU"/>
        </a:p>
      </dgm:t>
    </dgm:pt>
    <dgm:pt modelId="{51A2F412-090B-403A-8C10-FD6352709CC0}" type="pres">
      <dgm:prSet presAssocID="{F5810E21-F54D-49EE-9F7B-C251FCEC11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8EE5AF9-DCF0-4269-A3F5-03BC24A0939D}" type="pres">
      <dgm:prSet presAssocID="{3A9945F0-C020-4765-A86D-59DAE98D3342}" presName="hierRoot1" presStyleCnt="0">
        <dgm:presLayoutVars>
          <dgm:hierBranch val="init"/>
        </dgm:presLayoutVars>
      </dgm:prSet>
      <dgm:spPr/>
    </dgm:pt>
    <dgm:pt modelId="{F637C032-2E31-4093-B2CC-601ABEB6A634}" type="pres">
      <dgm:prSet presAssocID="{3A9945F0-C020-4765-A86D-59DAE98D3342}" presName="rootComposite1" presStyleCnt="0"/>
      <dgm:spPr/>
    </dgm:pt>
    <dgm:pt modelId="{8BE58CEA-1E3E-479D-B2BA-19AE727E066D}" type="pres">
      <dgm:prSet presAssocID="{3A9945F0-C020-4765-A86D-59DAE98D3342}" presName="rootText1" presStyleLbl="node0" presStyleIdx="0" presStyleCnt="1" custScaleX="1462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1D6666-968A-4EBA-A0AC-30ECC015D079}" type="pres">
      <dgm:prSet presAssocID="{3A9945F0-C020-4765-A86D-59DAE98D334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450700D-194A-4E13-AF57-C7EE7A4AD668}" type="pres">
      <dgm:prSet presAssocID="{3A9945F0-C020-4765-A86D-59DAE98D3342}" presName="hierChild2" presStyleCnt="0"/>
      <dgm:spPr/>
    </dgm:pt>
    <dgm:pt modelId="{E7CFCFA1-0B9D-4279-8C52-3DCDC77C49E3}" type="pres">
      <dgm:prSet presAssocID="{CCF31B3D-414A-4CD0-9033-28F8D44EACC0}" presName="Name37" presStyleLbl="parChTrans1D2" presStyleIdx="0" presStyleCnt="2"/>
      <dgm:spPr/>
      <dgm:t>
        <a:bodyPr/>
        <a:lstStyle/>
        <a:p>
          <a:endParaRPr lang="ru-RU"/>
        </a:p>
      </dgm:t>
    </dgm:pt>
    <dgm:pt modelId="{FF383D34-519D-4594-B2FE-4DEE156FE0F7}" type="pres">
      <dgm:prSet presAssocID="{60645CFD-FA87-41DB-8DED-88DFE96AB45E}" presName="hierRoot2" presStyleCnt="0">
        <dgm:presLayoutVars>
          <dgm:hierBranch val="init"/>
        </dgm:presLayoutVars>
      </dgm:prSet>
      <dgm:spPr/>
    </dgm:pt>
    <dgm:pt modelId="{11A26403-E7B6-4397-8A6B-9AAB4C8102AA}" type="pres">
      <dgm:prSet presAssocID="{60645CFD-FA87-41DB-8DED-88DFE96AB45E}" presName="rootComposite" presStyleCnt="0"/>
      <dgm:spPr/>
    </dgm:pt>
    <dgm:pt modelId="{969B2047-4E5B-4695-BABE-267A652022C3}" type="pres">
      <dgm:prSet presAssocID="{60645CFD-FA87-41DB-8DED-88DFE96AB45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D5F287-9099-43ED-8C38-2C01F8F66FB7}" type="pres">
      <dgm:prSet presAssocID="{60645CFD-FA87-41DB-8DED-88DFE96AB45E}" presName="rootConnector" presStyleLbl="node2" presStyleIdx="0" presStyleCnt="2"/>
      <dgm:spPr/>
      <dgm:t>
        <a:bodyPr/>
        <a:lstStyle/>
        <a:p>
          <a:endParaRPr lang="ru-RU"/>
        </a:p>
      </dgm:t>
    </dgm:pt>
    <dgm:pt modelId="{5745D4D0-BE41-474F-B17B-56B61D2D6B29}" type="pres">
      <dgm:prSet presAssocID="{60645CFD-FA87-41DB-8DED-88DFE96AB45E}" presName="hierChild4" presStyleCnt="0"/>
      <dgm:spPr/>
    </dgm:pt>
    <dgm:pt modelId="{C051D2C3-ACB0-4391-B435-161CFE180079}" type="pres">
      <dgm:prSet presAssocID="{60645CFD-FA87-41DB-8DED-88DFE96AB45E}" presName="hierChild5" presStyleCnt="0"/>
      <dgm:spPr/>
    </dgm:pt>
    <dgm:pt modelId="{0EA30F66-0503-4AF6-8D70-5BF6710329B8}" type="pres">
      <dgm:prSet presAssocID="{BA38F553-590A-4128-8B50-38FC1C6513AD}" presName="Name37" presStyleLbl="parChTrans1D2" presStyleIdx="1" presStyleCnt="2"/>
      <dgm:spPr/>
      <dgm:t>
        <a:bodyPr/>
        <a:lstStyle/>
        <a:p>
          <a:endParaRPr lang="ru-RU"/>
        </a:p>
      </dgm:t>
    </dgm:pt>
    <dgm:pt modelId="{DF0F2721-8CD4-4244-892D-4D691ECCDE87}" type="pres">
      <dgm:prSet presAssocID="{CDB2A77D-E541-41B0-B9F6-32A45A1444FC}" presName="hierRoot2" presStyleCnt="0">
        <dgm:presLayoutVars>
          <dgm:hierBranch val="init"/>
        </dgm:presLayoutVars>
      </dgm:prSet>
      <dgm:spPr/>
    </dgm:pt>
    <dgm:pt modelId="{ACC56F55-2A5A-47A7-ADB2-EF2F3F250AA1}" type="pres">
      <dgm:prSet presAssocID="{CDB2A77D-E541-41B0-B9F6-32A45A1444FC}" presName="rootComposite" presStyleCnt="0"/>
      <dgm:spPr/>
    </dgm:pt>
    <dgm:pt modelId="{863A3BF5-1E0C-4B81-9476-9B2F23B36089}" type="pres">
      <dgm:prSet presAssocID="{CDB2A77D-E541-41B0-B9F6-32A45A1444F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793A64-653A-4259-8EB4-FD184E5D3FF6}" type="pres">
      <dgm:prSet presAssocID="{CDB2A77D-E541-41B0-B9F6-32A45A1444FC}" presName="rootConnector" presStyleLbl="node2" presStyleIdx="1" presStyleCnt="2"/>
      <dgm:spPr/>
      <dgm:t>
        <a:bodyPr/>
        <a:lstStyle/>
        <a:p>
          <a:endParaRPr lang="ru-RU"/>
        </a:p>
      </dgm:t>
    </dgm:pt>
    <dgm:pt modelId="{C24EE35D-8B6B-4B95-87CF-AE060E626FAC}" type="pres">
      <dgm:prSet presAssocID="{CDB2A77D-E541-41B0-B9F6-32A45A1444FC}" presName="hierChild4" presStyleCnt="0"/>
      <dgm:spPr/>
    </dgm:pt>
    <dgm:pt modelId="{A072F3F2-8EE6-4120-803B-BBA51847F52C}" type="pres">
      <dgm:prSet presAssocID="{CDB2A77D-E541-41B0-B9F6-32A45A1444FC}" presName="hierChild5" presStyleCnt="0"/>
      <dgm:spPr/>
    </dgm:pt>
    <dgm:pt modelId="{F4BD1C1A-DD91-4498-9E81-34DEC4A873C4}" type="pres">
      <dgm:prSet presAssocID="{3A9945F0-C020-4765-A86D-59DAE98D3342}" presName="hierChild3" presStyleCnt="0"/>
      <dgm:spPr/>
    </dgm:pt>
  </dgm:ptLst>
  <dgm:cxnLst>
    <dgm:cxn modelId="{2B7A2088-DE47-41EA-94FC-A0542E69EE86}" type="presOf" srcId="{60645CFD-FA87-41DB-8DED-88DFE96AB45E}" destId="{969B2047-4E5B-4695-BABE-267A652022C3}" srcOrd="0" destOrd="0" presId="urn:microsoft.com/office/officeart/2005/8/layout/orgChart1"/>
    <dgm:cxn modelId="{B012EF8C-6FF9-45A6-894B-4CC41D897888}" type="presOf" srcId="{60645CFD-FA87-41DB-8DED-88DFE96AB45E}" destId="{37D5F287-9099-43ED-8C38-2C01F8F66FB7}" srcOrd="1" destOrd="0" presId="urn:microsoft.com/office/officeart/2005/8/layout/orgChart1"/>
    <dgm:cxn modelId="{E128A0C8-62AC-4445-A50F-7357E130C999}" type="presOf" srcId="{CDB2A77D-E541-41B0-B9F6-32A45A1444FC}" destId="{863A3BF5-1E0C-4B81-9476-9B2F23B36089}" srcOrd="0" destOrd="0" presId="urn:microsoft.com/office/officeart/2005/8/layout/orgChart1"/>
    <dgm:cxn modelId="{59C83497-B8E0-49BA-BFD5-CC0303157CCB}" type="presOf" srcId="{3A9945F0-C020-4765-A86D-59DAE98D3342}" destId="{8BE58CEA-1E3E-479D-B2BA-19AE727E066D}" srcOrd="0" destOrd="0" presId="urn:microsoft.com/office/officeart/2005/8/layout/orgChart1"/>
    <dgm:cxn modelId="{9970CBF2-6E2D-45A3-B8CE-F4E8544FD23A}" type="presOf" srcId="{F5810E21-F54D-49EE-9F7B-C251FCEC11CC}" destId="{51A2F412-090B-403A-8C10-FD6352709CC0}" srcOrd="0" destOrd="0" presId="urn:microsoft.com/office/officeart/2005/8/layout/orgChart1"/>
    <dgm:cxn modelId="{C0A845EB-57F7-405F-A53F-C7EB7C4AE7F3}" type="presOf" srcId="{3A9945F0-C020-4765-A86D-59DAE98D3342}" destId="{F71D6666-968A-4EBA-A0AC-30ECC015D079}" srcOrd="1" destOrd="0" presId="urn:microsoft.com/office/officeart/2005/8/layout/orgChart1"/>
    <dgm:cxn modelId="{824524D6-A1BC-49F3-887F-C4093D0DF821}" srcId="{F5810E21-F54D-49EE-9F7B-C251FCEC11CC}" destId="{3A9945F0-C020-4765-A86D-59DAE98D3342}" srcOrd="0" destOrd="0" parTransId="{DFFE28F3-849A-4708-8F01-031B20FF2C1A}" sibTransId="{94A68E1A-6F88-4BF2-8939-1849FE216AB2}"/>
    <dgm:cxn modelId="{09272799-B5AE-4B31-B486-65130EF3DCE3}" srcId="{3A9945F0-C020-4765-A86D-59DAE98D3342}" destId="{60645CFD-FA87-41DB-8DED-88DFE96AB45E}" srcOrd="0" destOrd="0" parTransId="{CCF31B3D-414A-4CD0-9033-28F8D44EACC0}" sibTransId="{643D450E-0134-4C61-B8D2-F2A276EA6A0F}"/>
    <dgm:cxn modelId="{07F20E32-F357-4F12-B31A-529A63E1C0DE}" type="presOf" srcId="{BA38F553-590A-4128-8B50-38FC1C6513AD}" destId="{0EA30F66-0503-4AF6-8D70-5BF6710329B8}" srcOrd="0" destOrd="0" presId="urn:microsoft.com/office/officeart/2005/8/layout/orgChart1"/>
    <dgm:cxn modelId="{05A434FF-1A0D-438E-BDB6-E0A67DA24F95}" type="presOf" srcId="{CCF31B3D-414A-4CD0-9033-28F8D44EACC0}" destId="{E7CFCFA1-0B9D-4279-8C52-3DCDC77C49E3}" srcOrd="0" destOrd="0" presId="urn:microsoft.com/office/officeart/2005/8/layout/orgChart1"/>
    <dgm:cxn modelId="{D1EC0684-C0BE-4470-86F3-B64CF413D5AA}" type="presOf" srcId="{CDB2A77D-E541-41B0-B9F6-32A45A1444FC}" destId="{91793A64-653A-4259-8EB4-FD184E5D3FF6}" srcOrd="1" destOrd="0" presId="urn:microsoft.com/office/officeart/2005/8/layout/orgChart1"/>
    <dgm:cxn modelId="{03F57D16-F9D8-440D-918A-FB30DDFCDF17}" srcId="{3A9945F0-C020-4765-A86D-59DAE98D3342}" destId="{CDB2A77D-E541-41B0-B9F6-32A45A1444FC}" srcOrd="1" destOrd="0" parTransId="{BA38F553-590A-4128-8B50-38FC1C6513AD}" sibTransId="{109D1797-1BA6-48D3-8EB4-3E8D634F1FAB}"/>
    <dgm:cxn modelId="{F194FFD6-1A11-4CCE-A529-1D866FCF5539}" type="presParOf" srcId="{51A2F412-090B-403A-8C10-FD6352709CC0}" destId="{08EE5AF9-DCF0-4269-A3F5-03BC24A0939D}" srcOrd="0" destOrd="0" presId="urn:microsoft.com/office/officeart/2005/8/layout/orgChart1"/>
    <dgm:cxn modelId="{FCE87109-B540-4817-A369-7151AC0E4A60}" type="presParOf" srcId="{08EE5AF9-DCF0-4269-A3F5-03BC24A0939D}" destId="{F637C032-2E31-4093-B2CC-601ABEB6A634}" srcOrd="0" destOrd="0" presId="urn:microsoft.com/office/officeart/2005/8/layout/orgChart1"/>
    <dgm:cxn modelId="{E4DFD93E-36D0-43F5-A391-8FAA4831A3E5}" type="presParOf" srcId="{F637C032-2E31-4093-B2CC-601ABEB6A634}" destId="{8BE58CEA-1E3E-479D-B2BA-19AE727E066D}" srcOrd="0" destOrd="0" presId="urn:microsoft.com/office/officeart/2005/8/layout/orgChart1"/>
    <dgm:cxn modelId="{F6B096FB-06FB-41BA-BFE6-21E9D9892B28}" type="presParOf" srcId="{F637C032-2E31-4093-B2CC-601ABEB6A634}" destId="{F71D6666-968A-4EBA-A0AC-30ECC015D079}" srcOrd="1" destOrd="0" presId="urn:microsoft.com/office/officeart/2005/8/layout/orgChart1"/>
    <dgm:cxn modelId="{1B5DCF3D-30EF-46C7-A316-E06742B97EC9}" type="presParOf" srcId="{08EE5AF9-DCF0-4269-A3F5-03BC24A0939D}" destId="{3450700D-194A-4E13-AF57-C7EE7A4AD668}" srcOrd="1" destOrd="0" presId="urn:microsoft.com/office/officeart/2005/8/layout/orgChart1"/>
    <dgm:cxn modelId="{336C4F04-939C-405C-A49D-F731D4B9F0DF}" type="presParOf" srcId="{3450700D-194A-4E13-AF57-C7EE7A4AD668}" destId="{E7CFCFA1-0B9D-4279-8C52-3DCDC77C49E3}" srcOrd="0" destOrd="0" presId="urn:microsoft.com/office/officeart/2005/8/layout/orgChart1"/>
    <dgm:cxn modelId="{BD626C22-44A7-4532-9A49-51167BA03E44}" type="presParOf" srcId="{3450700D-194A-4E13-AF57-C7EE7A4AD668}" destId="{FF383D34-519D-4594-B2FE-4DEE156FE0F7}" srcOrd="1" destOrd="0" presId="urn:microsoft.com/office/officeart/2005/8/layout/orgChart1"/>
    <dgm:cxn modelId="{47F2EC0C-0829-4D64-B234-34B0DD2A5C26}" type="presParOf" srcId="{FF383D34-519D-4594-B2FE-4DEE156FE0F7}" destId="{11A26403-E7B6-4397-8A6B-9AAB4C8102AA}" srcOrd="0" destOrd="0" presId="urn:microsoft.com/office/officeart/2005/8/layout/orgChart1"/>
    <dgm:cxn modelId="{2E8EF5DF-4167-4010-82A5-FC8750A560E7}" type="presParOf" srcId="{11A26403-E7B6-4397-8A6B-9AAB4C8102AA}" destId="{969B2047-4E5B-4695-BABE-267A652022C3}" srcOrd="0" destOrd="0" presId="urn:microsoft.com/office/officeart/2005/8/layout/orgChart1"/>
    <dgm:cxn modelId="{E77D90ED-175C-4AB6-AA35-BC02672D8684}" type="presParOf" srcId="{11A26403-E7B6-4397-8A6B-9AAB4C8102AA}" destId="{37D5F287-9099-43ED-8C38-2C01F8F66FB7}" srcOrd="1" destOrd="0" presId="urn:microsoft.com/office/officeart/2005/8/layout/orgChart1"/>
    <dgm:cxn modelId="{ACBBC4D7-C88B-4D37-8ADE-96E2B21C4887}" type="presParOf" srcId="{FF383D34-519D-4594-B2FE-4DEE156FE0F7}" destId="{5745D4D0-BE41-474F-B17B-56B61D2D6B29}" srcOrd="1" destOrd="0" presId="urn:microsoft.com/office/officeart/2005/8/layout/orgChart1"/>
    <dgm:cxn modelId="{7328C4B9-0149-4B85-AD98-9ADB1E82EBEC}" type="presParOf" srcId="{FF383D34-519D-4594-B2FE-4DEE156FE0F7}" destId="{C051D2C3-ACB0-4391-B435-161CFE180079}" srcOrd="2" destOrd="0" presId="urn:microsoft.com/office/officeart/2005/8/layout/orgChart1"/>
    <dgm:cxn modelId="{B816CBD7-B920-44D3-BB82-3E7C9BD1297C}" type="presParOf" srcId="{3450700D-194A-4E13-AF57-C7EE7A4AD668}" destId="{0EA30F66-0503-4AF6-8D70-5BF6710329B8}" srcOrd="2" destOrd="0" presId="urn:microsoft.com/office/officeart/2005/8/layout/orgChart1"/>
    <dgm:cxn modelId="{27145EF4-59AC-4A4D-8CA3-5757F1906FCA}" type="presParOf" srcId="{3450700D-194A-4E13-AF57-C7EE7A4AD668}" destId="{DF0F2721-8CD4-4244-892D-4D691ECCDE87}" srcOrd="3" destOrd="0" presId="urn:microsoft.com/office/officeart/2005/8/layout/orgChart1"/>
    <dgm:cxn modelId="{513668C2-C76D-471C-B126-D387510E35D9}" type="presParOf" srcId="{DF0F2721-8CD4-4244-892D-4D691ECCDE87}" destId="{ACC56F55-2A5A-47A7-ADB2-EF2F3F250AA1}" srcOrd="0" destOrd="0" presId="urn:microsoft.com/office/officeart/2005/8/layout/orgChart1"/>
    <dgm:cxn modelId="{66CF0E37-8D59-4229-B4BD-D884FEBCA1B0}" type="presParOf" srcId="{ACC56F55-2A5A-47A7-ADB2-EF2F3F250AA1}" destId="{863A3BF5-1E0C-4B81-9476-9B2F23B36089}" srcOrd="0" destOrd="0" presId="urn:microsoft.com/office/officeart/2005/8/layout/orgChart1"/>
    <dgm:cxn modelId="{20C1D579-33FC-490D-BFED-B2C85A9E61C2}" type="presParOf" srcId="{ACC56F55-2A5A-47A7-ADB2-EF2F3F250AA1}" destId="{91793A64-653A-4259-8EB4-FD184E5D3FF6}" srcOrd="1" destOrd="0" presId="urn:microsoft.com/office/officeart/2005/8/layout/orgChart1"/>
    <dgm:cxn modelId="{8F69A033-8051-4E59-A99F-A576087C971B}" type="presParOf" srcId="{DF0F2721-8CD4-4244-892D-4D691ECCDE87}" destId="{C24EE35D-8B6B-4B95-87CF-AE060E626FAC}" srcOrd="1" destOrd="0" presId="urn:microsoft.com/office/officeart/2005/8/layout/orgChart1"/>
    <dgm:cxn modelId="{6C4504C6-0877-45FD-9126-0484A5F71874}" type="presParOf" srcId="{DF0F2721-8CD4-4244-892D-4D691ECCDE87}" destId="{A072F3F2-8EE6-4120-803B-BBA51847F52C}" srcOrd="2" destOrd="0" presId="urn:microsoft.com/office/officeart/2005/8/layout/orgChart1"/>
    <dgm:cxn modelId="{51E48656-2323-4567-A817-13AD8BBFC5B4}" type="presParOf" srcId="{08EE5AF9-DCF0-4269-A3F5-03BC24A0939D}" destId="{F4BD1C1A-DD91-4498-9E81-34DEC4A873C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D9E9B3-93E9-4BED-88B1-5A8170DE2251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99AF085-E628-4A37-824F-43581B560BA2}">
      <dgm:prSet custT="1"/>
      <dgm:spPr/>
      <dgm:t>
        <a:bodyPr/>
        <a:lstStyle/>
        <a:p>
          <a:pPr rtl="0"/>
          <a:r>
            <a:rPr lang="ru-RU" sz="2800" b="1" dirty="0" smtClean="0"/>
            <a:t>Показатели динамики уровня цен</a:t>
          </a:r>
          <a:endParaRPr lang="ru-RU" sz="2800" b="1" dirty="0"/>
        </a:p>
      </dgm:t>
    </dgm:pt>
    <dgm:pt modelId="{1864E48E-CD55-402A-81D7-D8CF54B6BE19}" type="parTrans" cxnId="{503D69CB-7143-4F0E-8CB0-6766D2740A46}">
      <dgm:prSet/>
      <dgm:spPr/>
      <dgm:t>
        <a:bodyPr/>
        <a:lstStyle/>
        <a:p>
          <a:endParaRPr lang="ru-RU"/>
        </a:p>
      </dgm:t>
    </dgm:pt>
    <dgm:pt modelId="{8D22C06A-E419-4926-BDEC-4A44160C02C3}" type="sibTrans" cxnId="{503D69CB-7143-4F0E-8CB0-6766D2740A46}">
      <dgm:prSet/>
      <dgm:spPr/>
      <dgm:t>
        <a:bodyPr/>
        <a:lstStyle/>
        <a:p>
          <a:endParaRPr lang="ru-RU"/>
        </a:p>
      </dgm:t>
    </dgm:pt>
    <dgm:pt modelId="{6A68CAAF-7685-4B4A-8104-30B70955D30D}">
      <dgm:prSet custT="1"/>
      <dgm:spPr/>
      <dgm:t>
        <a:bodyPr/>
        <a:lstStyle/>
        <a:p>
          <a:pPr rtl="0"/>
          <a:r>
            <a:rPr lang="ru-RU" sz="2800" b="0" dirty="0" smtClean="0"/>
            <a:t>Индекс- дефлятор ВВП</a:t>
          </a:r>
          <a:endParaRPr lang="ru-RU" sz="2800" b="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FA17536-CAD7-4A68-AB5A-C734B9D0BEF2}" type="parTrans" cxnId="{3DD14902-3BBB-4121-980A-7F9F204AE07C}">
      <dgm:prSet/>
      <dgm:spPr/>
      <dgm:t>
        <a:bodyPr/>
        <a:lstStyle/>
        <a:p>
          <a:endParaRPr lang="ru-RU"/>
        </a:p>
      </dgm:t>
    </dgm:pt>
    <dgm:pt modelId="{2F720F85-4620-42E4-9D8B-372F18798A03}" type="sibTrans" cxnId="{3DD14902-3BBB-4121-980A-7F9F204AE07C}">
      <dgm:prSet/>
      <dgm:spPr/>
      <dgm:t>
        <a:bodyPr/>
        <a:lstStyle/>
        <a:p>
          <a:endParaRPr lang="ru-RU"/>
        </a:p>
      </dgm:t>
    </dgm:pt>
    <dgm:pt modelId="{C4BEC86E-C6A3-4C8A-9A6A-476592AB5D6E}">
      <dgm:prSet custT="1"/>
      <dgm:spPr/>
      <dgm:t>
        <a:bodyPr/>
        <a:lstStyle/>
        <a:p>
          <a:pPr rtl="0"/>
          <a:r>
            <a:rPr lang="ru-RU" sz="2800" b="0" dirty="0" smtClean="0"/>
            <a:t>Индекс потребительских цен на товары и услуги</a:t>
          </a:r>
          <a:endParaRPr lang="ru-RU" sz="2800" b="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10CC4F5D-7CE9-4580-8512-FAA314198A9C}" type="parTrans" cxnId="{78C2CD9F-0E8E-4C57-B37F-FADF9D25930B}">
      <dgm:prSet/>
      <dgm:spPr/>
      <dgm:t>
        <a:bodyPr/>
        <a:lstStyle/>
        <a:p>
          <a:endParaRPr lang="ru-RU"/>
        </a:p>
      </dgm:t>
    </dgm:pt>
    <dgm:pt modelId="{E8F315E1-DA6B-4FDC-A76E-545890C2BA31}" type="sibTrans" cxnId="{78C2CD9F-0E8E-4C57-B37F-FADF9D25930B}">
      <dgm:prSet/>
      <dgm:spPr/>
      <dgm:t>
        <a:bodyPr/>
        <a:lstStyle/>
        <a:p>
          <a:endParaRPr lang="ru-RU"/>
        </a:p>
      </dgm:t>
    </dgm:pt>
    <dgm:pt modelId="{158E5B60-FEBE-477F-A7F5-9E35CDAE0749}">
      <dgm:prSet custT="1"/>
      <dgm:spPr/>
      <dgm:t>
        <a:bodyPr/>
        <a:lstStyle/>
        <a:p>
          <a:pPr rtl="0"/>
          <a:r>
            <a:rPr lang="ru-RU" sz="2800" b="0" dirty="0" smtClean="0"/>
            <a:t>Норма инфляции</a:t>
          </a:r>
          <a:endParaRPr lang="ru-RU" sz="2800" b="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C05516A6-459F-4F7E-9A6E-3A8753DBE20B}" type="parTrans" cxnId="{908745F4-615C-4DCA-B8FA-FE4EB9585B94}">
      <dgm:prSet/>
      <dgm:spPr/>
      <dgm:t>
        <a:bodyPr/>
        <a:lstStyle/>
        <a:p>
          <a:endParaRPr lang="ru-RU"/>
        </a:p>
      </dgm:t>
    </dgm:pt>
    <dgm:pt modelId="{6EB7D567-024D-435B-9725-39E194F60F44}" type="sibTrans" cxnId="{908745F4-615C-4DCA-B8FA-FE4EB9585B94}">
      <dgm:prSet/>
      <dgm:spPr/>
      <dgm:t>
        <a:bodyPr/>
        <a:lstStyle/>
        <a:p>
          <a:endParaRPr lang="ru-RU"/>
        </a:p>
      </dgm:t>
    </dgm:pt>
    <dgm:pt modelId="{683A0ADF-F52B-475F-9120-4A1628F21B08}" type="pres">
      <dgm:prSet presAssocID="{22D9E9B3-93E9-4BED-88B1-5A8170DE22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7F873EE-DD9D-4FE7-94C4-E411BF742B2E}" type="pres">
      <dgm:prSet presAssocID="{B99AF085-E628-4A37-824F-43581B560BA2}" presName="hierRoot1" presStyleCnt="0">
        <dgm:presLayoutVars>
          <dgm:hierBranch val="init"/>
        </dgm:presLayoutVars>
      </dgm:prSet>
      <dgm:spPr/>
    </dgm:pt>
    <dgm:pt modelId="{DBF63634-3377-4151-A420-B1A3555D2320}" type="pres">
      <dgm:prSet presAssocID="{B99AF085-E628-4A37-824F-43581B560BA2}" presName="rootComposite1" presStyleCnt="0"/>
      <dgm:spPr/>
    </dgm:pt>
    <dgm:pt modelId="{2D5B2EB3-23BA-4ADC-9D35-93DFCE8FDFA6}" type="pres">
      <dgm:prSet presAssocID="{B99AF085-E628-4A37-824F-43581B560BA2}" presName="rootText1" presStyleLbl="node0" presStyleIdx="0" presStyleCnt="1" custScaleX="159190" custLinFactNeighborX="-921" custLinFactNeighborY="-319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DEB769-DEE7-4188-B4B7-1A516B60D9C1}" type="pres">
      <dgm:prSet presAssocID="{B99AF085-E628-4A37-824F-43581B560BA2}" presName="rootConnector1" presStyleLbl="node1" presStyleIdx="0" presStyleCnt="0"/>
      <dgm:spPr/>
    </dgm:pt>
    <dgm:pt modelId="{E566702E-91A3-4AFA-8F69-094B4280D41E}" type="pres">
      <dgm:prSet presAssocID="{B99AF085-E628-4A37-824F-43581B560BA2}" presName="hierChild2" presStyleCnt="0"/>
      <dgm:spPr/>
    </dgm:pt>
    <dgm:pt modelId="{613F96EC-6674-4484-A2A2-7D02667B57D7}" type="pres">
      <dgm:prSet presAssocID="{AFA17536-CAD7-4A68-AB5A-C734B9D0BEF2}" presName="Name37" presStyleLbl="parChTrans1D2" presStyleIdx="0" presStyleCnt="3"/>
      <dgm:spPr/>
    </dgm:pt>
    <dgm:pt modelId="{3804708E-0817-4E97-B40D-7A4093073366}" type="pres">
      <dgm:prSet presAssocID="{6A68CAAF-7685-4B4A-8104-30B70955D30D}" presName="hierRoot2" presStyleCnt="0">
        <dgm:presLayoutVars>
          <dgm:hierBranch val="init"/>
        </dgm:presLayoutVars>
      </dgm:prSet>
      <dgm:spPr/>
    </dgm:pt>
    <dgm:pt modelId="{02C750EF-2C96-4580-918B-EF3D3042EBBA}" type="pres">
      <dgm:prSet presAssocID="{6A68CAAF-7685-4B4A-8104-30B70955D30D}" presName="rootComposite" presStyleCnt="0"/>
      <dgm:spPr/>
    </dgm:pt>
    <dgm:pt modelId="{AED58B30-7DE4-43E4-8D62-6234B56337A1}" type="pres">
      <dgm:prSet presAssocID="{6A68CAAF-7685-4B4A-8104-30B70955D30D}" presName="rootText" presStyleLbl="node2" presStyleIdx="0" presStyleCnt="3" custScaleY="183741">
        <dgm:presLayoutVars>
          <dgm:chPref val="3"/>
        </dgm:presLayoutVars>
      </dgm:prSet>
      <dgm:spPr/>
    </dgm:pt>
    <dgm:pt modelId="{46CE57C6-1E42-4477-93BB-B7496A53D53C}" type="pres">
      <dgm:prSet presAssocID="{6A68CAAF-7685-4B4A-8104-30B70955D30D}" presName="rootConnector" presStyleLbl="node2" presStyleIdx="0" presStyleCnt="3"/>
      <dgm:spPr/>
    </dgm:pt>
    <dgm:pt modelId="{A633F867-4604-4AD3-B40F-54A431864E3C}" type="pres">
      <dgm:prSet presAssocID="{6A68CAAF-7685-4B4A-8104-30B70955D30D}" presName="hierChild4" presStyleCnt="0"/>
      <dgm:spPr/>
    </dgm:pt>
    <dgm:pt modelId="{7138149A-CB1B-4F33-A929-554D8530BEA7}" type="pres">
      <dgm:prSet presAssocID="{6A68CAAF-7685-4B4A-8104-30B70955D30D}" presName="hierChild5" presStyleCnt="0"/>
      <dgm:spPr/>
    </dgm:pt>
    <dgm:pt modelId="{AEF3970A-421E-474D-B344-BEBE460ABD77}" type="pres">
      <dgm:prSet presAssocID="{10CC4F5D-7CE9-4580-8512-FAA314198A9C}" presName="Name37" presStyleLbl="parChTrans1D2" presStyleIdx="1" presStyleCnt="3"/>
      <dgm:spPr/>
    </dgm:pt>
    <dgm:pt modelId="{DAF8660D-61D2-4066-9965-EB1F4A39E9DA}" type="pres">
      <dgm:prSet presAssocID="{C4BEC86E-C6A3-4C8A-9A6A-476592AB5D6E}" presName="hierRoot2" presStyleCnt="0">
        <dgm:presLayoutVars>
          <dgm:hierBranch val="init"/>
        </dgm:presLayoutVars>
      </dgm:prSet>
      <dgm:spPr/>
    </dgm:pt>
    <dgm:pt modelId="{3D8F73A3-0220-4FFC-8308-400B9CC26664}" type="pres">
      <dgm:prSet presAssocID="{C4BEC86E-C6A3-4C8A-9A6A-476592AB5D6E}" presName="rootComposite" presStyleCnt="0"/>
      <dgm:spPr/>
    </dgm:pt>
    <dgm:pt modelId="{320B9D86-412B-4A8A-A9B3-D48FE86EC1A5}" type="pres">
      <dgm:prSet presAssocID="{C4BEC86E-C6A3-4C8A-9A6A-476592AB5D6E}" presName="rootText" presStyleLbl="node2" presStyleIdx="1" presStyleCnt="3" custScaleX="113425" custScaleY="183741" custLinFactNeighborX="-921" custLinFactNeighborY="402">
        <dgm:presLayoutVars>
          <dgm:chPref val="3"/>
        </dgm:presLayoutVars>
      </dgm:prSet>
      <dgm:spPr/>
    </dgm:pt>
    <dgm:pt modelId="{89D03D91-C743-4C47-9C19-65C77A06BCF6}" type="pres">
      <dgm:prSet presAssocID="{C4BEC86E-C6A3-4C8A-9A6A-476592AB5D6E}" presName="rootConnector" presStyleLbl="node2" presStyleIdx="1" presStyleCnt="3"/>
      <dgm:spPr/>
    </dgm:pt>
    <dgm:pt modelId="{4B40D2A3-AC3B-4F1A-94C8-87A4F01B3A8D}" type="pres">
      <dgm:prSet presAssocID="{C4BEC86E-C6A3-4C8A-9A6A-476592AB5D6E}" presName="hierChild4" presStyleCnt="0"/>
      <dgm:spPr/>
    </dgm:pt>
    <dgm:pt modelId="{4C48C098-161F-4605-9136-DB807783AA05}" type="pres">
      <dgm:prSet presAssocID="{C4BEC86E-C6A3-4C8A-9A6A-476592AB5D6E}" presName="hierChild5" presStyleCnt="0"/>
      <dgm:spPr/>
    </dgm:pt>
    <dgm:pt modelId="{FF2D77DE-FD0B-4EBB-BC01-13EE893190AB}" type="pres">
      <dgm:prSet presAssocID="{C05516A6-459F-4F7E-9A6E-3A8753DBE20B}" presName="Name37" presStyleLbl="parChTrans1D2" presStyleIdx="2" presStyleCnt="3"/>
      <dgm:spPr/>
    </dgm:pt>
    <dgm:pt modelId="{F436F2A5-FE62-4FD7-979C-DD0D0EECF5CF}" type="pres">
      <dgm:prSet presAssocID="{158E5B60-FEBE-477F-A7F5-9E35CDAE0749}" presName="hierRoot2" presStyleCnt="0">
        <dgm:presLayoutVars>
          <dgm:hierBranch val="init"/>
        </dgm:presLayoutVars>
      </dgm:prSet>
      <dgm:spPr/>
    </dgm:pt>
    <dgm:pt modelId="{928514A4-61E6-4248-A399-D18524BF0923}" type="pres">
      <dgm:prSet presAssocID="{158E5B60-FEBE-477F-A7F5-9E35CDAE0749}" presName="rootComposite" presStyleCnt="0"/>
      <dgm:spPr/>
    </dgm:pt>
    <dgm:pt modelId="{F150C8B6-DB78-47C1-8F85-3B62C6553FF6}" type="pres">
      <dgm:prSet presAssocID="{158E5B60-FEBE-477F-A7F5-9E35CDAE0749}" presName="rootText" presStyleLbl="node2" presStyleIdx="2" presStyleCnt="3" custScaleY="183801">
        <dgm:presLayoutVars>
          <dgm:chPref val="3"/>
        </dgm:presLayoutVars>
      </dgm:prSet>
      <dgm:spPr/>
    </dgm:pt>
    <dgm:pt modelId="{43E0F0D2-6F6F-4D7D-83E1-EB78CB60A83C}" type="pres">
      <dgm:prSet presAssocID="{158E5B60-FEBE-477F-A7F5-9E35CDAE0749}" presName="rootConnector" presStyleLbl="node2" presStyleIdx="2" presStyleCnt="3"/>
      <dgm:spPr/>
    </dgm:pt>
    <dgm:pt modelId="{B81562DC-77CC-4922-817F-4C6032CF71F1}" type="pres">
      <dgm:prSet presAssocID="{158E5B60-FEBE-477F-A7F5-9E35CDAE0749}" presName="hierChild4" presStyleCnt="0"/>
      <dgm:spPr/>
    </dgm:pt>
    <dgm:pt modelId="{82745C50-078B-40C0-8BDE-D3B2888E937F}" type="pres">
      <dgm:prSet presAssocID="{158E5B60-FEBE-477F-A7F5-9E35CDAE0749}" presName="hierChild5" presStyleCnt="0"/>
      <dgm:spPr/>
    </dgm:pt>
    <dgm:pt modelId="{FC846D77-4EBF-402E-AC85-2F2936CC9FE7}" type="pres">
      <dgm:prSet presAssocID="{B99AF085-E628-4A37-824F-43581B560BA2}" presName="hierChild3" presStyleCnt="0"/>
      <dgm:spPr/>
    </dgm:pt>
  </dgm:ptLst>
  <dgm:cxnLst>
    <dgm:cxn modelId="{49EC9869-87CE-4151-A266-7574A3AAA50C}" type="presOf" srcId="{158E5B60-FEBE-477F-A7F5-9E35CDAE0749}" destId="{43E0F0D2-6F6F-4D7D-83E1-EB78CB60A83C}" srcOrd="1" destOrd="0" presId="urn:microsoft.com/office/officeart/2005/8/layout/orgChart1"/>
    <dgm:cxn modelId="{65A77BDF-7274-427D-8E39-694C2C4FA02A}" type="presOf" srcId="{B99AF085-E628-4A37-824F-43581B560BA2}" destId="{2D5B2EB3-23BA-4ADC-9D35-93DFCE8FDFA6}" srcOrd="0" destOrd="0" presId="urn:microsoft.com/office/officeart/2005/8/layout/orgChart1"/>
    <dgm:cxn modelId="{72BF42D7-06B5-420C-8753-4ECC4ADF4124}" type="presOf" srcId="{22D9E9B3-93E9-4BED-88B1-5A8170DE2251}" destId="{683A0ADF-F52B-475F-9120-4A1628F21B08}" srcOrd="0" destOrd="0" presId="urn:microsoft.com/office/officeart/2005/8/layout/orgChart1"/>
    <dgm:cxn modelId="{083AED82-31BE-4E76-AFEA-E5F9FABCF4BD}" type="presOf" srcId="{C4BEC86E-C6A3-4C8A-9A6A-476592AB5D6E}" destId="{320B9D86-412B-4A8A-A9B3-D48FE86EC1A5}" srcOrd="0" destOrd="0" presId="urn:microsoft.com/office/officeart/2005/8/layout/orgChart1"/>
    <dgm:cxn modelId="{3922DECF-00A8-490E-935A-3270CF4B7E5D}" type="presOf" srcId="{C05516A6-459F-4F7E-9A6E-3A8753DBE20B}" destId="{FF2D77DE-FD0B-4EBB-BC01-13EE893190AB}" srcOrd="0" destOrd="0" presId="urn:microsoft.com/office/officeart/2005/8/layout/orgChart1"/>
    <dgm:cxn modelId="{503D69CB-7143-4F0E-8CB0-6766D2740A46}" srcId="{22D9E9B3-93E9-4BED-88B1-5A8170DE2251}" destId="{B99AF085-E628-4A37-824F-43581B560BA2}" srcOrd="0" destOrd="0" parTransId="{1864E48E-CD55-402A-81D7-D8CF54B6BE19}" sibTransId="{8D22C06A-E419-4926-BDEC-4A44160C02C3}"/>
    <dgm:cxn modelId="{9311F443-065C-4CE2-A7BC-BE7BD698F309}" type="presOf" srcId="{158E5B60-FEBE-477F-A7F5-9E35CDAE0749}" destId="{F150C8B6-DB78-47C1-8F85-3B62C6553FF6}" srcOrd="0" destOrd="0" presId="urn:microsoft.com/office/officeart/2005/8/layout/orgChart1"/>
    <dgm:cxn modelId="{908745F4-615C-4DCA-B8FA-FE4EB9585B94}" srcId="{B99AF085-E628-4A37-824F-43581B560BA2}" destId="{158E5B60-FEBE-477F-A7F5-9E35CDAE0749}" srcOrd="2" destOrd="0" parTransId="{C05516A6-459F-4F7E-9A6E-3A8753DBE20B}" sibTransId="{6EB7D567-024D-435B-9725-39E194F60F44}"/>
    <dgm:cxn modelId="{69EAA166-F24F-4383-A71B-D2E8BCE3FACB}" type="presOf" srcId="{10CC4F5D-7CE9-4580-8512-FAA314198A9C}" destId="{AEF3970A-421E-474D-B344-BEBE460ABD77}" srcOrd="0" destOrd="0" presId="urn:microsoft.com/office/officeart/2005/8/layout/orgChart1"/>
    <dgm:cxn modelId="{78C2CD9F-0E8E-4C57-B37F-FADF9D25930B}" srcId="{B99AF085-E628-4A37-824F-43581B560BA2}" destId="{C4BEC86E-C6A3-4C8A-9A6A-476592AB5D6E}" srcOrd="1" destOrd="0" parTransId="{10CC4F5D-7CE9-4580-8512-FAA314198A9C}" sibTransId="{E8F315E1-DA6B-4FDC-A76E-545890C2BA31}"/>
    <dgm:cxn modelId="{A3A99F0C-2AAD-4540-92A6-8467744D6F35}" type="presOf" srcId="{AFA17536-CAD7-4A68-AB5A-C734B9D0BEF2}" destId="{613F96EC-6674-4484-A2A2-7D02667B57D7}" srcOrd="0" destOrd="0" presId="urn:microsoft.com/office/officeart/2005/8/layout/orgChart1"/>
    <dgm:cxn modelId="{52DDB8D9-B403-4839-8F24-94EBDB327D43}" type="presOf" srcId="{B99AF085-E628-4A37-824F-43581B560BA2}" destId="{5FDEB769-DEE7-4188-B4B7-1A516B60D9C1}" srcOrd="1" destOrd="0" presId="urn:microsoft.com/office/officeart/2005/8/layout/orgChart1"/>
    <dgm:cxn modelId="{3DD14902-3BBB-4121-980A-7F9F204AE07C}" srcId="{B99AF085-E628-4A37-824F-43581B560BA2}" destId="{6A68CAAF-7685-4B4A-8104-30B70955D30D}" srcOrd="0" destOrd="0" parTransId="{AFA17536-CAD7-4A68-AB5A-C734B9D0BEF2}" sibTransId="{2F720F85-4620-42E4-9D8B-372F18798A03}"/>
    <dgm:cxn modelId="{E6A99B8F-63E9-4D61-8A49-CAEDB5E1AB72}" type="presOf" srcId="{6A68CAAF-7685-4B4A-8104-30B70955D30D}" destId="{46CE57C6-1E42-4477-93BB-B7496A53D53C}" srcOrd="1" destOrd="0" presId="urn:microsoft.com/office/officeart/2005/8/layout/orgChart1"/>
    <dgm:cxn modelId="{54DF32BA-0E0C-422F-83CD-902F2C7D8DBE}" type="presOf" srcId="{C4BEC86E-C6A3-4C8A-9A6A-476592AB5D6E}" destId="{89D03D91-C743-4C47-9C19-65C77A06BCF6}" srcOrd="1" destOrd="0" presId="urn:microsoft.com/office/officeart/2005/8/layout/orgChart1"/>
    <dgm:cxn modelId="{CCAF466E-5C40-487D-8299-F8C84361F874}" type="presOf" srcId="{6A68CAAF-7685-4B4A-8104-30B70955D30D}" destId="{AED58B30-7DE4-43E4-8D62-6234B56337A1}" srcOrd="0" destOrd="0" presId="urn:microsoft.com/office/officeart/2005/8/layout/orgChart1"/>
    <dgm:cxn modelId="{961D0752-A927-4ECB-8C78-D0F85A5B87E6}" type="presParOf" srcId="{683A0ADF-F52B-475F-9120-4A1628F21B08}" destId="{97F873EE-DD9D-4FE7-94C4-E411BF742B2E}" srcOrd="0" destOrd="0" presId="urn:microsoft.com/office/officeart/2005/8/layout/orgChart1"/>
    <dgm:cxn modelId="{846FDC9D-2BDF-453E-AC2C-DDAB1127BC36}" type="presParOf" srcId="{97F873EE-DD9D-4FE7-94C4-E411BF742B2E}" destId="{DBF63634-3377-4151-A420-B1A3555D2320}" srcOrd="0" destOrd="0" presId="urn:microsoft.com/office/officeart/2005/8/layout/orgChart1"/>
    <dgm:cxn modelId="{8F160F17-7729-4229-8630-3F437C4B9355}" type="presParOf" srcId="{DBF63634-3377-4151-A420-B1A3555D2320}" destId="{2D5B2EB3-23BA-4ADC-9D35-93DFCE8FDFA6}" srcOrd="0" destOrd="0" presId="urn:microsoft.com/office/officeart/2005/8/layout/orgChart1"/>
    <dgm:cxn modelId="{8A10CD8E-D3B8-4FB8-889E-5BFE095F8150}" type="presParOf" srcId="{DBF63634-3377-4151-A420-B1A3555D2320}" destId="{5FDEB769-DEE7-4188-B4B7-1A516B60D9C1}" srcOrd="1" destOrd="0" presId="urn:microsoft.com/office/officeart/2005/8/layout/orgChart1"/>
    <dgm:cxn modelId="{D56923EB-0677-4782-92AB-E89D32577968}" type="presParOf" srcId="{97F873EE-DD9D-4FE7-94C4-E411BF742B2E}" destId="{E566702E-91A3-4AFA-8F69-094B4280D41E}" srcOrd="1" destOrd="0" presId="urn:microsoft.com/office/officeart/2005/8/layout/orgChart1"/>
    <dgm:cxn modelId="{53AD848E-73C0-404E-BCB7-5EC339F238AA}" type="presParOf" srcId="{E566702E-91A3-4AFA-8F69-094B4280D41E}" destId="{613F96EC-6674-4484-A2A2-7D02667B57D7}" srcOrd="0" destOrd="0" presId="urn:microsoft.com/office/officeart/2005/8/layout/orgChart1"/>
    <dgm:cxn modelId="{272F43E3-1184-4F5B-A8D1-EE0B6101EC06}" type="presParOf" srcId="{E566702E-91A3-4AFA-8F69-094B4280D41E}" destId="{3804708E-0817-4E97-B40D-7A4093073366}" srcOrd="1" destOrd="0" presId="urn:microsoft.com/office/officeart/2005/8/layout/orgChart1"/>
    <dgm:cxn modelId="{50FE8454-F608-4A4A-A1A9-10FE760837C6}" type="presParOf" srcId="{3804708E-0817-4E97-B40D-7A4093073366}" destId="{02C750EF-2C96-4580-918B-EF3D3042EBBA}" srcOrd="0" destOrd="0" presId="urn:microsoft.com/office/officeart/2005/8/layout/orgChart1"/>
    <dgm:cxn modelId="{34084C9F-ED1C-4E98-BD3A-2AA2BA34C4DC}" type="presParOf" srcId="{02C750EF-2C96-4580-918B-EF3D3042EBBA}" destId="{AED58B30-7DE4-43E4-8D62-6234B56337A1}" srcOrd="0" destOrd="0" presId="urn:microsoft.com/office/officeart/2005/8/layout/orgChart1"/>
    <dgm:cxn modelId="{4C92A536-962D-4F93-B4B4-8021CBF9D213}" type="presParOf" srcId="{02C750EF-2C96-4580-918B-EF3D3042EBBA}" destId="{46CE57C6-1E42-4477-93BB-B7496A53D53C}" srcOrd="1" destOrd="0" presId="urn:microsoft.com/office/officeart/2005/8/layout/orgChart1"/>
    <dgm:cxn modelId="{F7936F51-AD34-42A5-B0F3-045BF32FAFD3}" type="presParOf" srcId="{3804708E-0817-4E97-B40D-7A4093073366}" destId="{A633F867-4604-4AD3-B40F-54A431864E3C}" srcOrd="1" destOrd="0" presId="urn:microsoft.com/office/officeart/2005/8/layout/orgChart1"/>
    <dgm:cxn modelId="{196FD58C-B3E8-48B2-9C03-658171CC5668}" type="presParOf" srcId="{3804708E-0817-4E97-B40D-7A4093073366}" destId="{7138149A-CB1B-4F33-A929-554D8530BEA7}" srcOrd="2" destOrd="0" presId="urn:microsoft.com/office/officeart/2005/8/layout/orgChart1"/>
    <dgm:cxn modelId="{8979CB39-DF79-4791-9D70-A5F334CEDA4A}" type="presParOf" srcId="{E566702E-91A3-4AFA-8F69-094B4280D41E}" destId="{AEF3970A-421E-474D-B344-BEBE460ABD77}" srcOrd="2" destOrd="0" presId="urn:microsoft.com/office/officeart/2005/8/layout/orgChart1"/>
    <dgm:cxn modelId="{A6ED40E6-B8B4-4466-976E-6D69DED167C7}" type="presParOf" srcId="{E566702E-91A3-4AFA-8F69-094B4280D41E}" destId="{DAF8660D-61D2-4066-9965-EB1F4A39E9DA}" srcOrd="3" destOrd="0" presId="urn:microsoft.com/office/officeart/2005/8/layout/orgChart1"/>
    <dgm:cxn modelId="{395ACD08-D8C8-4FB0-8480-054D97C7F39F}" type="presParOf" srcId="{DAF8660D-61D2-4066-9965-EB1F4A39E9DA}" destId="{3D8F73A3-0220-4FFC-8308-400B9CC26664}" srcOrd="0" destOrd="0" presId="urn:microsoft.com/office/officeart/2005/8/layout/orgChart1"/>
    <dgm:cxn modelId="{70749ED2-CF42-4F99-ADD4-DDFC3F9A4A64}" type="presParOf" srcId="{3D8F73A3-0220-4FFC-8308-400B9CC26664}" destId="{320B9D86-412B-4A8A-A9B3-D48FE86EC1A5}" srcOrd="0" destOrd="0" presId="urn:microsoft.com/office/officeart/2005/8/layout/orgChart1"/>
    <dgm:cxn modelId="{FF17049D-2465-41D8-853C-2CFE2EA472AB}" type="presParOf" srcId="{3D8F73A3-0220-4FFC-8308-400B9CC26664}" destId="{89D03D91-C743-4C47-9C19-65C77A06BCF6}" srcOrd="1" destOrd="0" presId="urn:microsoft.com/office/officeart/2005/8/layout/orgChart1"/>
    <dgm:cxn modelId="{0D713A86-59BF-42FC-8C77-52124CCF5550}" type="presParOf" srcId="{DAF8660D-61D2-4066-9965-EB1F4A39E9DA}" destId="{4B40D2A3-AC3B-4F1A-94C8-87A4F01B3A8D}" srcOrd="1" destOrd="0" presId="urn:microsoft.com/office/officeart/2005/8/layout/orgChart1"/>
    <dgm:cxn modelId="{C68ECECA-CE67-47C0-A110-BE44B9F863D7}" type="presParOf" srcId="{DAF8660D-61D2-4066-9965-EB1F4A39E9DA}" destId="{4C48C098-161F-4605-9136-DB807783AA05}" srcOrd="2" destOrd="0" presId="urn:microsoft.com/office/officeart/2005/8/layout/orgChart1"/>
    <dgm:cxn modelId="{2BED8347-2C46-4A09-9A77-DC963707C8D7}" type="presParOf" srcId="{E566702E-91A3-4AFA-8F69-094B4280D41E}" destId="{FF2D77DE-FD0B-4EBB-BC01-13EE893190AB}" srcOrd="4" destOrd="0" presId="urn:microsoft.com/office/officeart/2005/8/layout/orgChart1"/>
    <dgm:cxn modelId="{2F49122F-857C-40D0-8F09-56A2C0136BDE}" type="presParOf" srcId="{E566702E-91A3-4AFA-8F69-094B4280D41E}" destId="{F436F2A5-FE62-4FD7-979C-DD0D0EECF5CF}" srcOrd="5" destOrd="0" presId="urn:microsoft.com/office/officeart/2005/8/layout/orgChart1"/>
    <dgm:cxn modelId="{214F72D3-5092-475C-9A67-E1C985EA7A65}" type="presParOf" srcId="{F436F2A5-FE62-4FD7-979C-DD0D0EECF5CF}" destId="{928514A4-61E6-4248-A399-D18524BF0923}" srcOrd="0" destOrd="0" presId="urn:microsoft.com/office/officeart/2005/8/layout/orgChart1"/>
    <dgm:cxn modelId="{2337438B-7B97-473E-81A5-EE9B4AA4201E}" type="presParOf" srcId="{928514A4-61E6-4248-A399-D18524BF0923}" destId="{F150C8B6-DB78-47C1-8F85-3B62C6553FF6}" srcOrd="0" destOrd="0" presId="urn:microsoft.com/office/officeart/2005/8/layout/orgChart1"/>
    <dgm:cxn modelId="{CED46E60-38D2-4A49-866F-CE4E11C7073D}" type="presParOf" srcId="{928514A4-61E6-4248-A399-D18524BF0923}" destId="{43E0F0D2-6F6F-4D7D-83E1-EB78CB60A83C}" srcOrd="1" destOrd="0" presId="urn:microsoft.com/office/officeart/2005/8/layout/orgChart1"/>
    <dgm:cxn modelId="{F130088C-45B6-4D95-A79E-0161D1FC6B6A}" type="presParOf" srcId="{F436F2A5-FE62-4FD7-979C-DD0D0EECF5CF}" destId="{B81562DC-77CC-4922-817F-4C6032CF71F1}" srcOrd="1" destOrd="0" presId="urn:microsoft.com/office/officeart/2005/8/layout/orgChart1"/>
    <dgm:cxn modelId="{628E7A07-D528-4A76-B762-857D66DACC16}" type="presParOf" srcId="{F436F2A5-FE62-4FD7-979C-DD0D0EECF5CF}" destId="{82745C50-078B-40C0-8BDE-D3B2888E937F}" srcOrd="2" destOrd="0" presId="urn:microsoft.com/office/officeart/2005/8/layout/orgChart1"/>
    <dgm:cxn modelId="{7C859F42-C68B-4006-8C66-4B302DD73C59}" type="presParOf" srcId="{97F873EE-DD9D-4FE7-94C4-E411BF742B2E}" destId="{FC846D77-4EBF-402E-AC85-2F2936CC9FE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0D9A6A-FA46-4F18-9ACA-10C2F08209C5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774B908-F5FA-4DE3-AD1B-E34B60E5D605}">
      <dgm:prSet phldrT="[Текст]" custT="1"/>
      <dgm:spPr/>
      <dgm:t>
        <a:bodyPr/>
        <a:lstStyle/>
        <a:p>
          <a:r>
            <a:rPr lang="ru-RU" sz="2800" dirty="0" smtClean="0"/>
            <a:t>Рост спроса</a:t>
          </a:r>
          <a:endParaRPr lang="ru-RU" sz="2800" dirty="0"/>
        </a:p>
      </dgm:t>
    </dgm:pt>
    <dgm:pt modelId="{1F0D8D24-26DE-4526-BCB1-A4DE51FEBE73}" type="parTrans" cxnId="{A7517025-606F-4C60-9C45-6CE99800B16D}">
      <dgm:prSet/>
      <dgm:spPr/>
      <dgm:t>
        <a:bodyPr/>
        <a:lstStyle/>
        <a:p>
          <a:endParaRPr lang="ru-RU"/>
        </a:p>
      </dgm:t>
    </dgm:pt>
    <dgm:pt modelId="{4831FDBA-9603-442A-AA40-F802F0AAAAD7}" type="sibTrans" cxnId="{A7517025-606F-4C60-9C45-6CE99800B16D}">
      <dgm:prSet/>
      <dgm:spPr/>
      <dgm:t>
        <a:bodyPr/>
        <a:lstStyle/>
        <a:p>
          <a:endParaRPr lang="ru-RU"/>
        </a:p>
      </dgm:t>
    </dgm:pt>
    <dgm:pt modelId="{A60D57A8-DEB0-49A4-8E43-6DEF86BED00A}">
      <dgm:prSet phldrT="[Текст]" custT="1"/>
      <dgm:spPr/>
      <dgm:t>
        <a:bodyPr/>
        <a:lstStyle/>
        <a:p>
          <a:r>
            <a:rPr lang="ru-RU" sz="2800" dirty="0" smtClean="0"/>
            <a:t>Рост инфляции</a:t>
          </a:r>
          <a:endParaRPr lang="ru-RU" sz="2800" dirty="0"/>
        </a:p>
      </dgm:t>
    </dgm:pt>
    <dgm:pt modelId="{008CC368-2400-4C81-A151-A90179702645}" type="parTrans" cxnId="{F6A28A38-0F8E-4B15-8F59-E49E2E4E932D}">
      <dgm:prSet/>
      <dgm:spPr/>
      <dgm:t>
        <a:bodyPr/>
        <a:lstStyle/>
        <a:p>
          <a:endParaRPr lang="ru-RU"/>
        </a:p>
      </dgm:t>
    </dgm:pt>
    <dgm:pt modelId="{A818DDEA-756B-4655-9B8F-7067F2D4B66B}" type="sibTrans" cxnId="{F6A28A38-0F8E-4B15-8F59-E49E2E4E932D}">
      <dgm:prSet/>
      <dgm:spPr/>
      <dgm:t>
        <a:bodyPr/>
        <a:lstStyle/>
        <a:p>
          <a:endParaRPr lang="ru-RU"/>
        </a:p>
      </dgm:t>
    </dgm:pt>
    <dgm:pt modelId="{95223133-62E9-476A-8463-6F31C57E3034}">
      <dgm:prSet phldrT="[Текст]" custT="1"/>
      <dgm:spPr/>
      <dgm:t>
        <a:bodyPr/>
        <a:lstStyle/>
        <a:p>
          <a:r>
            <a:rPr lang="ru-RU" sz="2800" b="1" dirty="0" smtClean="0">
              <a:cs typeface="Times New Roman" panose="02020603050405020304" pitchFamily="18" charset="0"/>
            </a:rPr>
            <a:t>Последствия инфляционных ожиданий </a:t>
          </a:r>
          <a:r>
            <a:rPr lang="ru-RU" sz="2800" b="0" dirty="0" smtClean="0">
              <a:cs typeface="Times New Roman" panose="02020603050405020304" pitchFamily="18" charset="0"/>
            </a:rPr>
            <a:t>(Например, парламент утверждает дефицитный </a:t>
          </a:r>
          <a:r>
            <a:rPr lang="ru-RU" sz="2800" b="0" dirty="0" err="1" smtClean="0">
              <a:cs typeface="Times New Roman" panose="02020603050405020304" pitchFamily="18" charset="0"/>
            </a:rPr>
            <a:t>гос.бюджет</a:t>
          </a:r>
          <a:r>
            <a:rPr lang="ru-RU" sz="2800" b="0" dirty="0" smtClean="0">
              <a:cs typeface="Times New Roman" panose="02020603050405020304" pitchFamily="18" charset="0"/>
            </a:rPr>
            <a:t>)</a:t>
          </a:r>
          <a:endParaRPr lang="ru-RU" sz="2800" b="0" dirty="0" smtClean="0">
            <a:cs typeface="Times New Roman" panose="02020603050405020304" pitchFamily="18" charset="0"/>
          </a:endParaRPr>
        </a:p>
      </dgm:t>
    </dgm:pt>
    <dgm:pt modelId="{E9744D5F-60EA-4C36-BEDB-64C6C6BD756F}" type="sibTrans" cxnId="{5AEE9EBA-E1DC-4EE7-8A42-C1683FC06867}">
      <dgm:prSet/>
      <dgm:spPr/>
      <dgm:t>
        <a:bodyPr/>
        <a:lstStyle/>
        <a:p>
          <a:endParaRPr lang="ru-RU"/>
        </a:p>
      </dgm:t>
    </dgm:pt>
    <dgm:pt modelId="{10933D3C-FB01-447E-9E3F-FF8F3C6EBC5D}" type="parTrans" cxnId="{5AEE9EBA-E1DC-4EE7-8A42-C1683FC06867}">
      <dgm:prSet/>
      <dgm:spPr/>
      <dgm:t>
        <a:bodyPr/>
        <a:lstStyle/>
        <a:p>
          <a:endParaRPr lang="ru-RU"/>
        </a:p>
      </dgm:t>
    </dgm:pt>
    <dgm:pt modelId="{ABD39D0F-5ED4-4B70-B7D5-8E85F81BDFA1}" type="pres">
      <dgm:prSet presAssocID="{030D9A6A-FA46-4F18-9ACA-10C2F08209C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1FBB515-99DC-4DC0-99E9-6C0206F3F395}" type="pres">
      <dgm:prSet presAssocID="{95223133-62E9-476A-8463-6F31C57E3034}" presName="hierRoot1" presStyleCnt="0">
        <dgm:presLayoutVars>
          <dgm:hierBranch val="init"/>
        </dgm:presLayoutVars>
      </dgm:prSet>
      <dgm:spPr/>
    </dgm:pt>
    <dgm:pt modelId="{4C28677B-0566-4EAB-956A-9976A0B9C9A0}" type="pres">
      <dgm:prSet presAssocID="{95223133-62E9-476A-8463-6F31C57E3034}" presName="rootComposite1" presStyleCnt="0"/>
      <dgm:spPr/>
    </dgm:pt>
    <dgm:pt modelId="{3AAE60A9-6F16-4B66-B276-3D7C2AC4C354}" type="pres">
      <dgm:prSet presAssocID="{95223133-62E9-476A-8463-6F31C57E3034}" presName="rootText1" presStyleLbl="node0" presStyleIdx="0" presStyleCnt="1" custScaleX="133686" custScaleY="850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0CDEC3-40A7-4072-86A2-72148B31FE6E}" type="pres">
      <dgm:prSet presAssocID="{95223133-62E9-476A-8463-6F31C57E303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B8352ED-636D-478A-A9EC-3A3C551E6DEA}" type="pres">
      <dgm:prSet presAssocID="{95223133-62E9-476A-8463-6F31C57E3034}" presName="hierChild2" presStyleCnt="0"/>
      <dgm:spPr/>
    </dgm:pt>
    <dgm:pt modelId="{ADF43BBF-1205-4F85-A8E3-10BC14566185}" type="pres">
      <dgm:prSet presAssocID="{1F0D8D24-26DE-4526-BCB1-A4DE51FEBE73}" presName="Name37" presStyleLbl="parChTrans1D2" presStyleIdx="0" presStyleCnt="2"/>
      <dgm:spPr/>
      <dgm:t>
        <a:bodyPr/>
        <a:lstStyle/>
        <a:p>
          <a:endParaRPr lang="ru-RU"/>
        </a:p>
      </dgm:t>
    </dgm:pt>
    <dgm:pt modelId="{AA0759EA-6FE5-4EB5-9914-AFF5C0AB81E4}" type="pres">
      <dgm:prSet presAssocID="{F774B908-F5FA-4DE3-AD1B-E34B60E5D605}" presName="hierRoot2" presStyleCnt="0">
        <dgm:presLayoutVars>
          <dgm:hierBranch val="init"/>
        </dgm:presLayoutVars>
      </dgm:prSet>
      <dgm:spPr/>
    </dgm:pt>
    <dgm:pt modelId="{0ED87AA0-5E6B-4345-89EA-D0844B87C95E}" type="pres">
      <dgm:prSet presAssocID="{F774B908-F5FA-4DE3-AD1B-E34B60E5D605}" presName="rootComposite" presStyleCnt="0"/>
      <dgm:spPr/>
    </dgm:pt>
    <dgm:pt modelId="{FC0225B5-F66B-4870-9214-911C6D0A7BC5}" type="pres">
      <dgm:prSet presAssocID="{F774B908-F5FA-4DE3-AD1B-E34B60E5D60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747B50-8BD9-4B1E-85DF-943047974454}" type="pres">
      <dgm:prSet presAssocID="{F774B908-F5FA-4DE3-AD1B-E34B60E5D605}" presName="rootConnector" presStyleLbl="node2" presStyleIdx="0" presStyleCnt="2"/>
      <dgm:spPr/>
      <dgm:t>
        <a:bodyPr/>
        <a:lstStyle/>
        <a:p>
          <a:endParaRPr lang="ru-RU"/>
        </a:p>
      </dgm:t>
    </dgm:pt>
    <dgm:pt modelId="{9927D568-2554-4581-9893-1EF6EE115E84}" type="pres">
      <dgm:prSet presAssocID="{F774B908-F5FA-4DE3-AD1B-E34B60E5D605}" presName="hierChild4" presStyleCnt="0"/>
      <dgm:spPr/>
    </dgm:pt>
    <dgm:pt modelId="{6FC1D012-B7D0-40DE-AA97-8C909CA99B84}" type="pres">
      <dgm:prSet presAssocID="{F774B908-F5FA-4DE3-AD1B-E34B60E5D605}" presName="hierChild5" presStyleCnt="0"/>
      <dgm:spPr/>
    </dgm:pt>
    <dgm:pt modelId="{82FF5CE6-73D5-4BA6-AA7E-74699F7D0C68}" type="pres">
      <dgm:prSet presAssocID="{008CC368-2400-4C81-A151-A90179702645}" presName="Name37" presStyleLbl="parChTrans1D2" presStyleIdx="1" presStyleCnt="2"/>
      <dgm:spPr/>
      <dgm:t>
        <a:bodyPr/>
        <a:lstStyle/>
        <a:p>
          <a:endParaRPr lang="ru-RU"/>
        </a:p>
      </dgm:t>
    </dgm:pt>
    <dgm:pt modelId="{ADE9B556-365A-4204-8AAB-1D725D3BB2D9}" type="pres">
      <dgm:prSet presAssocID="{A60D57A8-DEB0-49A4-8E43-6DEF86BED00A}" presName="hierRoot2" presStyleCnt="0">
        <dgm:presLayoutVars>
          <dgm:hierBranch val="init"/>
        </dgm:presLayoutVars>
      </dgm:prSet>
      <dgm:spPr/>
    </dgm:pt>
    <dgm:pt modelId="{67D705EF-05FE-44D7-B353-4A73AAC93699}" type="pres">
      <dgm:prSet presAssocID="{A60D57A8-DEB0-49A4-8E43-6DEF86BED00A}" presName="rootComposite" presStyleCnt="0"/>
      <dgm:spPr/>
    </dgm:pt>
    <dgm:pt modelId="{3D8C02C9-C381-44D1-8DD0-61E92A3D361D}" type="pres">
      <dgm:prSet presAssocID="{A60D57A8-DEB0-49A4-8E43-6DEF86BED00A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03EA61-9200-4E1D-B1CA-C1B82F8620D5}" type="pres">
      <dgm:prSet presAssocID="{A60D57A8-DEB0-49A4-8E43-6DEF86BED00A}" presName="rootConnector" presStyleLbl="node2" presStyleIdx="1" presStyleCnt="2"/>
      <dgm:spPr/>
      <dgm:t>
        <a:bodyPr/>
        <a:lstStyle/>
        <a:p>
          <a:endParaRPr lang="ru-RU"/>
        </a:p>
      </dgm:t>
    </dgm:pt>
    <dgm:pt modelId="{0C9B05C0-8FDF-4417-AF2F-6A8FCDB41091}" type="pres">
      <dgm:prSet presAssocID="{A60D57A8-DEB0-49A4-8E43-6DEF86BED00A}" presName="hierChild4" presStyleCnt="0"/>
      <dgm:spPr/>
    </dgm:pt>
    <dgm:pt modelId="{742641B1-1EBA-4DD2-B3E8-41D2F0F33877}" type="pres">
      <dgm:prSet presAssocID="{A60D57A8-DEB0-49A4-8E43-6DEF86BED00A}" presName="hierChild5" presStyleCnt="0"/>
      <dgm:spPr/>
    </dgm:pt>
    <dgm:pt modelId="{2F2A4E82-AC56-4A0E-8F32-0BE088FD80D5}" type="pres">
      <dgm:prSet presAssocID="{95223133-62E9-476A-8463-6F31C57E3034}" presName="hierChild3" presStyleCnt="0"/>
      <dgm:spPr/>
    </dgm:pt>
  </dgm:ptLst>
  <dgm:cxnLst>
    <dgm:cxn modelId="{F6A28A38-0F8E-4B15-8F59-E49E2E4E932D}" srcId="{95223133-62E9-476A-8463-6F31C57E3034}" destId="{A60D57A8-DEB0-49A4-8E43-6DEF86BED00A}" srcOrd="1" destOrd="0" parTransId="{008CC368-2400-4C81-A151-A90179702645}" sibTransId="{A818DDEA-756B-4655-9B8F-7067F2D4B66B}"/>
    <dgm:cxn modelId="{5BB3B0CA-778B-44FE-BAEC-47D4F1FE92C5}" type="presOf" srcId="{F774B908-F5FA-4DE3-AD1B-E34B60E5D605}" destId="{B8747B50-8BD9-4B1E-85DF-943047974454}" srcOrd="1" destOrd="0" presId="urn:microsoft.com/office/officeart/2005/8/layout/orgChart1"/>
    <dgm:cxn modelId="{FE7110F5-DD4B-403A-9689-C100A87F80C0}" type="presOf" srcId="{F774B908-F5FA-4DE3-AD1B-E34B60E5D605}" destId="{FC0225B5-F66B-4870-9214-911C6D0A7BC5}" srcOrd="0" destOrd="0" presId="urn:microsoft.com/office/officeart/2005/8/layout/orgChart1"/>
    <dgm:cxn modelId="{14A6F638-77D5-4DB6-BA53-9A27809502E8}" type="presOf" srcId="{030D9A6A-FA46-4F18-9ACA-10C2F08209C5}" destId="{ABD39D0F-5ED4-4B70-B7D5-8E85F81BDFA1}" srcOrd="0" destOrd="0" presId="urn:microsoft.com/office/officeart/2005/8/layout/orgChart1"/>
    <dgm:cxn modelId="{5AEE9EBA-E1DC-4EE7-8A42-C1683FC06867}" srcId="{030D9A6A-FA46-4F18-9ACA-10C2F08209C5}" destId="{95223133-62E9-476A-8463-6F31C57E3034}" srcOrd="0" destOrd="0" parTransId="{10933D3C-FB01-447E-9E3F-FF8F3C6EBC5D}" sibTransId="{E9744D5F-60EA-4C36-BEDB-64C6C6BD756F}"/>
    <dgm:cxn modelId="{C654C1AE-7471-4EB5-AAC1-B11DD2C584DB}" type="presOf" srcId="{A60D57A8-DEB0-49A4-8E43-6DEF86BED00A}" destId="{3D8C02C9-C381-44D1-8DD0-61E92A3D361D}" srcOrd="0" destOrd="0" presId="urn:microsoft.com/office/officeart/2005/8/layout/orgChart1"/>
    <dgm:cxn modelId="{323C7E0C-859F-425B-9D15-2996430EC940}" type="presOf" srcId="{95223133-62E9-476A-8463-6F31C57E3034}" destId="{3AAE60A9-6F16-4B66-B276-3D7C2AC4C354}" srcOrd="0" destOrd="0" presId="urn:microsoft.com/office/officeart/2005/8/layout/orgChart1"/>
    <dgm:cxn modelId="{7C55BF4C-F163-4EA5-ADFF-4353C5684FD8}" type="presOf" srcId="{008CC368-2400-4C81-A151-A90179702645}" destId="{82FF5CE6-73D5-4BA6-AA7E-74699F7D0C68}" srcOrd="0" destOrd="0" presId="urn:microsoft.com/office/officeart/2005/8/layout/orgChart1"/>
    <dgm:cxn modelId="{DAB2AB8C-B99D-4E10-B34E-7985152F1EE3}" type="presOf" srcId="{A60D57A8-DEB0-49A4-8E43-6DEF86BED00A}" destId="{2F03EA61-9200-4E1D-B1CA-C1B82F8620D5}" srcOrd="1" destOrd="0" presId="urn:microsoft.com/office/officeart/2005/8/layout/orgChart1"/>
    <dgm:cxn modelId="{9FCA99CF-9193-4619-8194-3BDC1FA193DE}" type="presOf" srcId="{95223133-62E9-476A-8463-6F31C57E3034}" destId="{550CDEC3-40A7-4072-86A2-72148B31FE6E}" srcOrd="1" destOrd="0" presId="urn:microsoft.com/office/officeart/2005/8/layout/orgChart1"/>
    <dgm:cxn modelId="{A9BF498D-7769-49BA-BA09-66FDD725D0C1}" type="presOf" srcId="{1F0D8D24-26DE-4526-BCB1-A4DE51FEBE73}" destId="{ADF43BBF-1205-4F85-A8E3-10BC14566185}" srcOrd="0" destOrd="0" presId="urn:microsoft.com/office/officeart/2005/8/layout/orgChart1"/>
    <dgm:cxn modelId="{A7517025-606F-4C60-9C45-6CE99800B16D}" srcId="{95223133-62E9-476A-8463-6F31C57E3034}" destId="{F774B908-F5FA-4DE3-AD1B-E34B60E5D605}" srcOrd="0" destOrd="0" parTransId="{1F0D8D24-26DE-4526-BCB1-A4DE51FEBE73}" sibTransId="{4831FDBA-9603-442A-AA40-F802F0AAAAD7}"/>
    <dgm:cxn modelId="{C43D5C03-DA65-486D-89DD-299E8F6183CD}" type="presParOf" srcId="{ABD39D0F-5ED4-4B70-B7D5-8E85F81BDFA1}" destId="{F1FBB515-99DC-4DC0-99E9-6C0206F3F395}" srcOrd="0" destOrd="0" presId="urn:microsoft.com/office/officeart/2005/8/layout/orgChart1"/>
    <dgm:cxn modelId="{25BB5556-DE28-4AFF-8C15-A761877BA607}" type="presParOf" srcId="{F1FBB515-99DC-4DC0-99E9-6C0206F3F395}" destId="{4C28677B-0566-4EAB-956A-9976A0B9C9A0}" srcOrd="0" destOrd="0" presId="urn:microsoft.com/office/officeart/2005/8/layout/orgChart1"/>
    <dgm:cxn modelId="{29A878EE-1445-4AA4-B5BA-A6F3F1D312C4}" type="presParOf" srcId="{4C28677B-0566-4EAB-956A-9976A0B9C9A0}" destId="{3AAE60A9-6F16-4B66-B276-3D7C2AC4C354}" srcOrd="0" destOrd="0" presId="urn:microsoft.com/office/officeart/2005/8/layout/orgChart1"/>
    <dgm:cxn modelId="{C54749C9-B7E0-44ED-BD4F-DB569BE8F4A1}" type="presParOf" srcId="{4C28677B-0566-4EAB-956A-9976A0B9C9A0}" destId="{550CDEC3-40A7-4072-86A2-72148B31FE6E}" srcOrd="1" destOrd="0" presId="urn:microsoft.com/office/officeart/2005/8/layout/orgChart1"/>
    <dgm:cxn modelId="{8F25A71C-BA6D-4C7E-B4D9-6880C5C31E73}" type="presParOf" srcId="{F1FBB515-99DC-4DC0-99E9-6C0206F3F395}" destId="{EB8352ED-636D-478A-A9EC-3A3C551E6DEA}" srcOrd="1" destOrd="0" presId="urn:microsoft.com/office/officeart/2005/8/layout/orgChart1"/>
    <dgm:cxn modelId="{C0E14578-9BB5-44F4-90D2-36EE00C5D208}" type="presParOf" srcId="{EB8352ED-636D-478A-A9EC-3A3C551E6DEA}" destId="{ADF43BBF-1205-4F85-A8E3-10BC14566185}" srcOrd="0" destOrd="0" presId="urn:microsoft.com/office/officeart/2005/8/layout/orgChart1"/>
    <dgm:cxn modelId="{09EB5410-3671-486C-A366-885E055B652A}" type="presParOf" srcId="{EB8352ED-636D-478A-A9EC-3A3C551E6DEA}" destId="{AA0759EA-6FE5-4EB5-9914-AFF5C0AB81E4}" srcOrd="1" destOrd="0" presId="urn:microsoft.com/office/officeart/2005/8/layout/orgChart1"/>
    <dgm:cxn modelId="{466D48A9-F575-4C87-B31C-69262971ABEF}" type="presParOf" srcId="{AA0759EA-6FE5-4EB5-9914-AFF5C0AB81E4}" destId="{0ED87AA0-5E6B-4345-89EA-D0844B87C95E}" srcOrd="0" destOrd="0" presId="urn:microsoft.com/office/officeart/2005/8/layout/orgChart1"/>
    <dgm:cxn modelId="{24AAB558-22B1-44CF-9A8B-65828960A288}" type="presParOf" srcId="{0ED87AA0-5E6B-4345-89EA-D0844B87C95E}" destId="{FC0225B5-F66B-4870-9214-911C6D0A7BC5}" srcOrd="0" destOrd="0" presId="urn:microsoft.com/office/officeart/2005/8/layout/orgChart1"/>
    <dgm:cxn modelId="{4AB2FAD2-BBDD-487A-BDCB-8AF1000338D8}" type="presParOf" srcId="{0ED87AA0-5E6B-4345-89EA-D0844B87C95E}" destId="{B8747B50-8BD9-4B1E-85DF-943047974454}" srcOrd="1" destOrd="0" presId="urn:microsoft.com/office/officeart/2005/8/layout/orgChart1"/>
    <dgm:cxn modelId="{C49DA76A-C7E0-4F62-9583-85EE5B57FAC8}" type="presParOf" srcId="{AA0759EA-6FE5-4EB5-9914-AFF5C0AB81E4}" destId="{9927D568-2554-4581-9893-1EF6EE115E84}" srcOrd="1" destOrd="0" presId="urn:microsoft.com/office/officeart/2005/8/layout/orgChart1"/>
    <dgm:cxn modelId="{A3063084-628C-48E2-A240-4767AE1F936A}" type="presParOf" srcId="{AA0759EA-6FE5-4EB5-9914-AFF5C0AB81E4}" destId="{6FC1D012-B7D0-40DE-AA97-8C909CA99B84}" srcOrd="2" destOrd="0" presId="urn:microsoft.com/office/officeart/2005/8/layout/orgChart1"/>
    <dgm:cxn modelId="{A1362313-3229-4AA2-B936-1DBA43D68DBE}" type="presParOf" srcId="{EB8352ED-636D-478A-A9EC-3A3C551E6DEA}" destId="{82FF5CE6-73D5-4BA6-AA7E-74699F7D0C68}" srcOrd="2" destOrd="0" presId="urn:microsoft.com/office/officeart/2005/8/layout/orgChart1"/>
    <dgm:cxn modelId="{9E112695-68CF-4E4F-98BA-FA4111CECA33}" type="presParOf" srcId="{EB8352ED-636D-478A-A9EC-3A3C551E6DEA}" destId="{ADE9B556-365A-4204-8AAB-1D725D3BB2D9}" srcOrd="3" destOrd="0" presId="urn:microsoft.com/office/officeart/2005/8/layout/orgChart1"/>
    <dgm:cxn modelId="{641DC947-D90B-495C-88E3-11302F87A3B2}" type="presParOf" srcId="{ADE9B556-365A-4204-8AAB-1D725D3BB2D9}" destId="{67D705EF-05FE-44D7-B353-4A73AAC93699}" srcOrd="0" destOrd="0" presId="urn:microsoft.com/office/officeart/2005/8/layout/orgChart1"/>
    <dgm:cxn modelId="{421AE429-6CED-4046-888D-EC870A32E319}" type="presParOf" srcId="{67D705EF-05FE-44D7-B353-4A73AAC93699}" destId="{3D8C02C9-C381-44D1-8DD0-61E92A3D361D}" srcOrd="0" destOrd="0" presId="urn:microsoft.com/office/officeart/2005/8/layout/orgChart1"/>
    <dgm:cxn modelId="{8E342640-546C-429D-8325-3EFCC462BBF4}" type="presParOf" srcId="{67D705EF-05FE-44D7-B353-4A73AAC93699}" destId="{2F03EA61-9200-4E1D-B1CA-C1B82F8620D5}" srcOrd="1" destOrd="0" presId="urn:microsoft.com/office/officeart/2005/8/layout/orgChart1"/>
    <dgm:cxn modelId="{8C8CA248-A627-4414-8BBB-57909160119F}" type="presParOf" srcId="{ADE9B556-365A-4204-8AAB-1D725D3BB2D9}" destId="{0C9B05C0-8FDF-4417-AF2F-6A8FCDB41091}" srcOrd="1" destOrd="0" presId="urn:microsoft.com/office/officeart/2005/8/layout/orgChart1"/>
    <dgm:cxn modelId="{85A238F1-E01F-4C56-BBEE-2F0FDE524595}" type="presParOf" srcId="{ADE9B556-365A-4204-8AAB-1D725D3BB2D9}" destId="{742641B1-1EBA-4DD2-B3E8-41D2F0F33877}" srcOrd="2" destOrd="0" presId="urn:microsoft.com/office/officeart/2005/8/layout/orgChart1"/>
    <dgm:cxn modelId="{237F709A-9992-4191-A8CB-34B1FB73304C}" type="presParOf" srcId="{F1FBB515-99DC-4DC0-99E9-6C0206F3F395}" destId="{2F2A4E82-AC56-4A0E-8F32-0BE088FD80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EC4191-50BE-4E6D-B79C-CDD7C3605F43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7046972-5700-4A93-8F8E-5E7B1AEBF4DA}">
      <dgm:prSet custT="1"/>
      <dgm:spPr/>
      <dgm:t>
        <a:bodyPr/>
        <a:lstStyle/>
        <a:p>
          <a:pPr rtl="0"/>
          <a:r>
            <a:rPr lang="ru-RU" sz="2800" b="1" dirty="0" smtClean="0">
              <a:latin typeface="+mn-lt"/>
            </a:rPr>
            <a:t>Фирмы</a:t>
          </a:r>
          <a:r>
            <a:rPr lang="en-US" sz="2800" b="1" dirty="0" smtClean="0">
              <a:latin typeface="+mn-lt"/>
            </a:rPr>
            <a:t> </a:t>
          </a:r>
          <a:r>
            <a:rPr lang="en-US" sz="2800" b="0" dirty="0" smtClean="0">
              <a:latin typeface="+mn-lt"/>
            </a:rPr>
            <a:t>-</a:t>
          </a:r>
          <a:r>
            <a:rPr lang="ru-RU" sz="2800" b="0" dirty="0" smtClean="0">
              <a:latin typeface="+mn-lt"/>
            </a:rPr>
            <a:t> инвестируют денежный капитал в машины и оборудование, увеличивают запасы материалов</a:t>
          </a:r>
          <a:endParaRPr lang="ru-RU" sz="2800" b="0" dirty="0">
            <a:latin typeface="+mn-lt"/>
          </a:endParaRPr>
        </a:p>
      </dgm:t>
    </dgm:pt>
    <dgm:pt modelId="{BF5C6B29-2FDA-4470-AB46-16193BE65EC3}" type="parTrans" cxnId="{2B8C0CBE-5E32-4799-9575-FAF15A93F9CB}">
      <dgm:prSet/>
      <dgm:spPr/>
      <dgm:t>
        <a:bodyPr/>
        <a:lstStyle/>
        <a:p>
          <a:endParaRPr lang="ru-RU"/>
        </a:p>
      </dgm:t>
    </dgm:pt>
    <dgm:pt modelId="{60803C1E-04B1-4631-82BF-0A9865E674AC}" type="sibTrans" cxnId="{2B8C0CBE-5E32-4799-9575-FAF15A93F9CB}">
      <dgm:prSet/>
      <dgm:spPr/>
      <dgm:t>
        <a:bodyPr/>
        <a:lstStyle/>
        <a:p>
          <a:endParaRPr lang="ru-RU"/>
        </a:p>
      </dgm:t>
    </dgm:pt>
    <dgm:pt modelId="{8BAAA840-2DE0-401F-A4B9-0E6B6CD6D631}">
      <dgm:prSet custT="1"/>
      <dgm:spPr/>
      <dgm:t>
        <a:bodyPr/>
        <a:lstStyle/>
        <a:p>
          <a:pPr rtl="0"/>
          <a:r>
            <a:rPr lang="ru-RU" sz="2800" b="1" dirty="0" smtClean="0">
              <a:latin typeface="+mn-lt"/>
            </a:rPr>
            <a:t>Домохозяйства</a:t>
          </a:r>
          <a:r>
            <a:rPr lang="en-US" sz="2800" b="1" dirty="0" smtClean="0">
              <a:latin typeface="+mn-lt"/>
            </a:rPr>
            <a:t> </a:t>
          </a:r>
          <a:r>
            <a:rPr lang="en-US" sz="2800" b="0" dirty="0" smtClean="0">
              <a:latin typeface="+mn-lt"/>
            </a:rPr>
            <a:t>-</a:t>
          </a:r>
          <a:r>
            <a:rPr lang="ru-RU" sz="2800" b="0" dirty="0" smtClean="0">
              <a:latin typeface="+mn-lt"/>
            </a:rPr>
            <a:t> приобретают товары длительного пользования</a:t>
          </a:r>
          <a:endParaRPr lang="ru-RU" sz="2800" b="0" dirty="0">
            <a:latin typeface="+mn-lt"/>
          </a:endParaRPr>
        </a:p>
      </dgm:t>
    </dgm:pt>
    <dgm:pt modelId="{D304546F-8C73-4E6F-B6F8-B41EE526A2EB}" type="parTrans" cxnId="{CC63DB8D-3D43-493B-B069-7A9F282D7696}">
      <dgm:prSet/>
      <dgm:spPr/>
      <dgm:t>
        <a:bodyPr/>
        <a:lstStyle/>
        <a:p>
          <a:endParaRPr lang="ru-RU"/>
        </a:p>
      </dgm:t>
    </dgm:pt>
    <dgm:pt modelId="{534308B3-253F-433B-9DEF-8FB36BDB8511}" type="sibTrans" cxnId="{CC63DB8D-3D43-493B-B069-7A9F282D7696}">
      <dgm:prSet/>
      <dgm:spPr/>
      <dgm:t>
        <a:bodyPr/>
        <a:lstStyle/>
        <a:p>
          <a:endParaRPr lang="ru-RU"/>
        </a:p>
      </dgm:t>
    </dgm:pt>
    <dgm:pt modelId="{9E43596D-2C37-40D3-B6B6-3588E39E1C79}">
      <dgm:prSet custT="1"/>
      <dgm:spPr/>
      <dgm:t>
        <a:bodyPr/>
        <a:lstStyle/>
        <a:p>
          <a:pPr rtl="0"/>
          <a:r>
            <a:rPr lang="ru-RU" sz="2800" b="1" dirty="0" smtClean="0"/>
            <a:t>Фирмы</a:t>
          </a:r>
          <a:r>
            <a:rPr lang="en-US" sz="2800" b="1" dirty="0" smtClean="0"/>
            <a:t> </a:t>
          </a:r>
          <a:r>
            <a:rPr lang="en-US" sz="2800" b="0" dirty="0" smtClean="0"/>
            <a:t>-</a:t>
          </a:r>
          <a:r>
            <a:rPr lang="ru-RU" sz="2800" b="0" dirty="0" smtClean="0"/>
            <a:t> и домохозяйства больше будут покупать в кредит</a:t>
          </a:r>
          <a:endParaRPr lang="ru-RU" sz="2800" b="0" dirty="0"/>
        </a:p>
      </dgm:t>
    </dgm:pt>
    <dgm:pt modelId="{9865A826-CE3C-4DDA-AA2C-6681C7DF6DAF}" type="parTrans" cxnId="{C2379244-A9CF-4296-BBEE-E4D319C1C60D}">
      <dgm:prSet/>
      <dgm:spPr/>
      <dgm:t>
        <a:bodyPr/>
        <a:lstStyle/>
        <a:p>
          <a:endParaRPr lang="ru-RU"/>
        </a:p>
      </dgm:t>
    </dgm:pt>
    <dgm:pt modelId="{AB14A30A-8D5F-469E-B878-270D0C78EEE2}" type="sibTrans" cxnId="{C2379244-A9CF-4296-BBEE-E4D319C1C60D}">
      <dgm:prSet/>
      <dgm:spPr/>
      <dgm:t>
        <a:bodyPr/>
        <a:lstStyle/>
        <a:p>
          <a:endParaRPr lang="ru-RU"/>
        </a:p>
      </dgm:t>
    </dgm:pt>
    <dgm:pt modelId="{EF48F31A-E5EE-4F1E-9ECC-93505F1899B1}">
      <dgm:prSet custT="1"/>
      <dgm:spPr/>
      <dgm:t>
        <a:bodyPr/>
        <a:lstStyle/>
        <a:p>
          <a:pPr rtl="0"/>
          <a:r>
            <a:rPr lang="ru-RU" sz="2800" b="1" dirty="0" smtClean="0"/>
            <a:t>Профсоюзы и отд. наемные работники</a:t>
          </a:r>
          <a:r>
            <a:rPr lang="en-US" sz="2800" b="1" dirty="0" smtClean="0"/>
            <a:t> -</a:t>
          </a:r>
          <a:r>
            <a:rPr lang="ru-RU" sz="2800" b="1" dirty="0" smtClean="0"/>
            <a:t> </a:t>
          </a:r>
          <a:r>
            <a:rPr lang="ru-RU" sz="2800" dirty="0" smtClean="0"/>
            <a:t>будут добиваться повышения ставок з/п</a:t>
          </a:r>
          <a:endParaRPr lang="ru-RU" sz="500" dirty="0"/>
        </a:p>
      </dgm:t>
    </dgm:pt>
    <dgm:pt modelId="{02AC5118-8152-4704-803D-E940C753799E}" type="parTrans" cxnId="{9B71D4AD-F4C6-447D-B915-0DD523BF8A83}">
      <dgm:prSet/>
      <dgm:spPr/>
      <dgm:t>
        <a:bodyPr/>
        <a:lstStyle/>
        <a:p>
          <a:endParaRPr lang="ru-RU"/>
        </a:p>
      </dgm:t>
    </dgm:pt>
    <dgm:pt modelId="{D3B5E6E4-4222-4E14-92CF-A22DBA42EBAE}" type="sibTrans" cxnId="{9B71D4AD-F4C6-447D-B915-0DD523BF8A83}">
      <dgm:prSet/>
      <dgm:spPr/>
      <dgm:t>
        <a:bodyPr/>
        <a:lstStyle/>
        <a:p>
          <a:endParaRPr lang="ru-RU"/>
        </a:p>
      </dgm:t>
    </dgm:pt>
    <dgm:pt modelId="{99C62372-6AC2-4FD5-BA7B-536BBAEDA457}">
      <dgm:prSet custT="1"/>
      <dgm:spPr/>
      <dgm:t>
        <a:bodyPr/>
        <a:lstStyle/>
        <a:p>
          <a:pPr rtl="0"/>
          <a:r>
            <a:rPr lang="ru-RU" sz="2800" b="1" dirty="0" smtClean="0"/>
            <a:t>Фирмы добывающих отраслей</a:t>
          </a:r>
          <a:r>
            <a:rPr lang="en-US" sz="2800" b="1" dirty="0" smtClean="0"/>
            <a:t> -</a:t>
          </a:r>
          <a:r>
            <a:rPr lang="ru-RU" sz="2800" dirty="0" smtClean="0"/>
            <a:t> повысят цены на сырье</a:t>
          </a:r>
          <a:endParaRPr lang="ru-RU" sz="500" dirty="0"/>
        </a:p>
      </dgm:t>
    </dgm:pt>
    <dgm:pt modelId="{7B0056C4-7894-41FD-97B8-CF0F1963775A}" type="parTrans" cxnId="{97EF731F-F8EC-4A5F-8949-1D50C9D0B511}">
      <dgm:prSet/>
      <dgm:spPr/>
      <dgm:t>
        <a:bodyPr/>
        <a:lstStyle/>
        <a:p>
          <a:endParaRPr lang="ru-RU"/>
        </a:p>
      </dgm:t>
    </dgm:pt>
    <dgm:pt modelId="{1D1BB6BC-3055-4626-B819-468D656A4DE7}" type="sibTrans" cxnId="{97EF731F-F8EC-4A5F-8949-1D50C9D0B511}">
      <dgm:prSet/>
      <dgm:spPr/>
      <dgm:t>
        <a:bodyPr/>
        <a:lstStyle/>
        <a:p>
          <a:endParaRPr lang="ru-RU"/>
        </a:p>
      </dgm:t>
    </dgm:pt>
    <dgm:pt modelId="{B03DEFD0-DAA4-4ED3-80CE-618E17E19783}" type="pres">
      <dgm:prSet presAssocID="{E8EC4191-50BE-4E6D-B79C-CDD7C3605F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6F5F87-3ABC-4A61-8424-8AF1494D8C20}" type="pres">
      <dgm:prSet presAssocID="{77046972-5700-4A93-8F8E-5E7B1AEBF4D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5F5919-C62E-42D6-8557-BBFAB7F28C5E}" type="pres">
      <dgm:prSet presAssocID="{60803C1E-04B1-4631-82BF-0A9865E674AC}" presName="spacer" presStyleCnt="0"/>
      <dgm:spPr/>
    </dgm:pt>
    <dgm:pt modelId="{536BEE01-4B91-4C11-82B7-50FA736E0001}" type="pres">
      <dgm:prSet presAssocID="{8BAAA840-2DE0-401F-A4B9-0E6B6CD6D63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05320-8D0A-4E51-A98F-73DDDB156410}" type="pres">
      <dgm:prSet presAssocID="{534308B3-253F-433B-9DEF-8FB36BDB8511}" presName="spacer" presStyleCnt="0"/>
      <dgm:spPr/>
    </dgm:pt>
    <dgm:pt modelId="{F69339A6-F2B5-4FAE-B6BC-DD8BE4DC044D}" type="pres">
      <dgm:prSet presAssocID="{9E43596D-2C37-40D3-B6B6-3588E39E1C7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AE56E6-DB7A-41BE-BED4-246CB0CA6DF2}" type="pres">
      <dgm:prSet presAssocID="{AB14A30A-8D5F-469E-B878-270D0C78EEE2}" presName="spacer" presStyleCnt="0"/>
      <dgm:spPr/>
    </dgm:pt>
    <dgm:pt modelId="{3DC36E79-6D74-4925-996A-FDDD55C3B94E}" type="pres">
      <dgm:prSet presAssocID="{EF48F31A-E5EE-4F1E-9ECC-93505F1899B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FFD415-1FEC-451E-B2E2-1874539EC21A}" type="pres">
      <dgm:prSet presAssocID="{D3B5E6E4-4222-4E14-92CF-A22DBA42EBAE}" presName="spacer" presStyleCnt="0"/>
      <dgm:spPr/>
    </dgm:pt>
    <dgm:pt modelId="{99FF5B15-D136-47A7-B69D-AE3884AAA6F2}" type="pres">
      <dgm:prSet presAssocID="{99C62372-6AC2-4FD5-BA7B-536BBAEDA457}" presName="parentText" presStyleLbl="node1" presStyleIdx="4" presStyleCnt="5" custLinFactY="1399" custLinFactNeighborX="-68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5C2B2A-C495-4F65-871C-5B3E8279E7A0}" type="presOf" srcId="{E8EC4191-50BE-4E6D-B79C-CDD7C3605F43}" destId="{B03DEFD0-DAA4-4ED3-80CE-618E17E19783}" srcOrd="0" destOrd="0" presId="urn:microsoft.com/office/officeart/2005/8/layout/vList2"/>
    <dgm:cxn modelId="{CC63DB8D-3D43-493B-B069-7A9F282D7696}" srcId="{E8EC4191-50BE-4E6D-B79C-CDD7C3605F43}" destId="{8BAAA840-2DE0-401F-A4B9-0E6B6CD6D631}" srcOrd="1" destOrd="0" parTransId="{D304546F-8C73-4E6F-B6F8-B41EE526A2EB}" sibTransId="{534308B3-253F-433B-9DEF-8FB36BDB8511}"/>
    <dgm:cxn modelId="{A0FE73FD-7796-489B-B8C5-B5B578DA1E38}" type="presOf" srcId="{99C62372-6AC2-4FD5-BA7B-536BBAEDA457}" destId="{99FF5B15-D136-47A7-B69D-AE3884AAA6F2}" srcOrd="0" destOrd="0" presId="urn:microsoft.com/office/officeart/2005/8/layout/vList2"/>
    <dgm:cxn modelId="{C2379244-A9CF-4296-BBEE-E4D319C1C60D}" srcId="{E8EC4191-50BE-4E6D-B79C-CDD7C3605F43}" destId="{9E43596D-2C37-40D3-B6B6-3588E39E1C79}" srcOrd="2" destOrd="0" parTransId="{9865A826-CE3C-4DDA-AA2C-6681C7DF6DAF}" sibTransId="{AB14A30A-8D5F-469E-B878-270D0C78EEE2}"/>
    <dgm:cxn modelId="{97EF731F-F8EC-4A5F-8949-1D50C9D0B511}" srcId="{E8EC4191-50BE-4E6D-B79C-CDD7C3605F43}" destId="{99C62372-6AC2-4FD5-BA7B-536BBAEDA457}" srcOrd="4" destOrd="0" parTransId="{7B0056C4-7894-41FD-97B8-CF0F1963775A}" sibTransId="{1D1BB6BC-3055-4626-B819-468D656A4DE7}"/>
    <dgm:cxn modelId="{EC1618B1-BFEF-4DE7-AC97-49571F97657C}" type="presOf" srcId="{77046972-5700-4A93-8F8E-5E7B1AEBF4DA}" destId="{906F5F87-3ABC-4A61-8424-8AF1494D8C20}" srcOrd="0" destOrd="0" presId="urn:microsoft.com/office/officeart/2005/8/layout/vList2"/>
    <dgm:cxn modelId="{9B71D4AD-F4C6-447D-B915-0DD523BF8A83}" srcId="{E8EC4191-50BE-4E6D-B79C-CDD7C3605F43}" destId="{EF48F31A-E5EE-4F1E-9ECC-93505F1899B1}" srcOrd="3" destOrd="0" parTransId="{02AC5118-8152-4704-803D-E940C753799E}" sibTransId="{D3B5E6E4-4222-4E14-92CF-A22DBA42EBAE}"/>
    <dgm:cxn modelId="{9BC0ABE3-AFE9-4E02-842B-30C16149B7EB}" type="presOf" srcId="{EF48F31A-E5EE-4F1E-9ECC-93505F1899B1}" destId="{3DC36E79-6D74-4925-996A-FDDD55C3B94E}" srcOrd="0" destOrd="0" presId="urn:microsoft.com/office/officeart/2005/8/layout/vList2"/>
    <dgm:cxn modelId="{2B8C0CBE-5E32-4799-9575-FAF15A93F9CB}" srcId="{E8EC4191-50BE-4E6D-B79C-CDD7C3605F43}" destId="{77046972-5700-4A93-8F8E-5E7B1AEBF4DA}" srcOrd="0" destOrd="0" parTransId="{BF5C6B29-2FDA-4470-AB46-16193BE65EC3}" sibTransId="{60803C1E-04B1-4631-82BF-0A9865E674AC}"/>
    <dgm:cxn modelId="{68E5D857-A4B1-410C-9C11-BA963E58190D}" type="presOf" srcId="{8BAAA840-2DE0-401F-A4B9-0E6B6CD6D631}" destId="{536BEE01-4B91-4C11-82B7-50FA736E0001}" srcOrd="0" destOrd="0" presId="urn:microsoft.com/office/officeart/2005/8/layout/vList2"/>
    <dgm:cxn modelId="{8FBA17AC-F377-4369-9107-C1A733119D0E}" type="presOf" srcId="{9E43596D-2C37-40D3-B6B6-3588E39E1C79}" destId="{F69339A6-F2B5-4FAE-B6BC-DD8BE4DC044D}" srcOrd="0" destOrd="0" presId="urn:microsoft.com/office/officeart/2005/8/layout/vList2"/>
    <dgm:cxn modelId="{0C1963B3-E9F2-4722-96A1-6189D9FB5809}" type="presParOf" srcId="{B03DEFD0-DAA4-4ED3-80CE-618E17E19783}" destId="{906F5F87-3ABC-4A61-8424-8AF1494D8C20}" srcOrd="0" destOrd="0" presId="urn:microsoft.com/office/officeart/2005/8/layout/vList2"/>
    <dgm:cxn modelId="{E46350EB-65F1-40D2-A993-AEF6FF22EBDF}" type="presParOf" srcId="{B03DEFD0-DAA4-4ED3-80CE-618E17E19783}" destId="{D55F5919-C62E-42D6-8557-BBFAB7F28C5E}" srcOrd="1" destOrd="0" presId="urn:microsoft.com/office/officeart/2005/8/layout/vList2"/>
    <dgm:cxn modelId="{5FBBF2CC-BC42-40F0-AB5A-16338523BB71}" type="presParOf" srcId="{B03DEFD0-DAA4-4ED3-80CE-618E17E19783}" destId="{536BEE01-4B91-4C11-82B7-50FA736E0001}" srcOrd="2" destOrd="0" presId="urn:microsoft.com/office/officeart/2005/8/layout/vList2"/>
    <dgm:cxn modelId="{EBBA8FD1-E8B3-4B8F-A3A3-B0BC1CC2D557}" type="presParOf" srcId="{B03DEFD0-DAA4-4ED3-80CE-618E17E19783}" destId="{5A405320-8D0A-4E51-A98F-73DDDB156410}" srcOrd="3" destOrd="0" presId="urn:microsoft.com/office/officeart/2005/8/layout/vList2"/>
    <dgm:cxn modelId="{9AF520AB-A66E-4FB5-A72E-E44DEDA78B78}" type="presParOf" srcId="{B03DEFD0-DAA4-4ED3-80CE-618E17E19783}" destId="{F69339A6-F2B5-4FAE-B6BC-DD8BE4DC044D}" srcOrd="4" destOrd="0" presId="urn:microsoft.com/office/officeart/2005/8/layout/vList2"/>
    <dgm:cxn modelId="{86A7284B-21A9-40F5-AD7F-5E63DF1552D2}" type="presParOf" srcId="{B03DEFD0-DAA4-4ED3-80CE-618E17E19783}" destId="{3FAE56E6-DB7A-41BE-BED4-246CB0CA6DF2}" srcOrd="5" destOrd="0" presId="urn:microsoft.com/office/officeart/2005/8/layout/vList2"/>
    <dgm:cxn modelId="{CBA25F41-D43C-42FA-91A4-27A4C4D85CA3}" type="presParOf" srcId="{B03DEFD0-DAA4-4ED3-80CE-618E17E19783}" destId="{3DC36E79-6D74-4925-996A-FDDD55C3B94E}" srcOrd="6" destOrd="0" presId="urn:microsoft.com/office/officeart/2005/8/layout/vList2"/>
    <dgm:cxn modelId="{0E2B8878-3499-4F8E-BFC2-ED2A8477C66E}" type="presParOf" srcId="{B03DEFD0-DAA4-4ED3-80CE-618E17E19783}" destId="{49FFD415-1FEC-451E-B2E2-1874539EC21A}" srcOrd="7" destOrd="0" presId="urn:microsoft.com/office/officeart/2005/8/layout/vList2"/>
    <dgm:cxn modelId="{93B08DF1-FF05-4B17-ACBE-DD6B53C66224}" type="presParOf" srcId="{B03DEFD0-DAA4-4ED3-80CE-618E17E19783}" destId="{99FF5B15-D136-47A7-B69D-AE3884AAA6F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7795C0-3642-40B4-AEE0-9339453948C5}" type="doc">
      <dgm:prSet loTypeId="urn:microsoft.com/office/officeart/2005/8/layout/cycle2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0F0B99B-BE0E-4888-B520-4BE3FC82594C}">
      <dgm:prSet custT="1"/>
      <dgm:spPr/>
      <dgm:t>
        <a:bodyPr/>
        <a:lstStyle/>
        <a:p>
          <a:pPr rtl="0"/>
          <a:r>
            <a:rPr lang="ru-RU" sz="2800" dirty="0" smtClean="0"/>
            <a:t>Спрос на труд растет, увеличивается занятость, падает безработица, растет ставка з/п</a:t>
          </a:r>
          <a:endParaRPr lang="ru-RU" sz="2800" dirty="0"/>
        </a:p>
      </dgm:t>
    </dgm:pt>
    <dgm:pt modelId="{780188B6-F43F-4084-90CA-2D010FE47091}" type="parTrans" cxnId="{575AC41F-014C-466C-8D5B-1B65424EEF44}">
      <dgm:prSet/>
      <dgm:spPr/>
      <dgm:t>
        <a:bodyPr/>
        <a:lstStyle/>
        <a:p>
          <a:endParaRPr lang="ru-RU"/>
        </a:p>
      </dgm:t>
    </dgm:pt>
    <dgm:pt modelId="{61C9430D-D917-40FE-AF81-C2B568DE9708}" type="sibTrans" cxnId="{575AC41F-014C-466C-8D5B-1B65424EEF44}">
      <dgm:prSet/>
      <dgm:spPr/>
      <dgm:t>
        <a:bodyPr/>
        <a:lstStyle/>
        <a:p>
          <a:endParaRPr lang="ru-RU"/>
        </a:p>
      </dgm:t>
    </dgm:pt>
    <dgm:pt modelId="{28B8DC92-EA38-4B30-9817-00A5D62338D1}">
      <dgm:prSet custT="1"/>
      <dgm:spPr/>
      <dgm:t>
        <a:bodyPr/>
        <a:lstStyle/>
        <a:p>
          <a:pPr rtl="0"/>
          <a:endParaRPr lang="en-US" sz="2800" dirty="0" smtClean="0"/>
        </a:p>
        <a:p>
          <a:pPr rtl="0"/>
          <a:r>
            <a:rPr lang="ru-RU" sz="2800" dirty="0" smtClean="0"/>
            <a:t>Занятость падает, безработица растет, предложение труда превышает спрос на труд, снижается ставка з/п</a:t>
          </a:r>
          <a:endParaRPr lang="ru-RU" sz="2800" dirty="0"/>
        </a:p>
      </dgm:t>
    </dgm:pt>
    <dgm:pt modelId="{B8D91982-6A06-47FD-BA8F-2E8FA96B3F5C}" type="parTrans" cxnId="{83F3B454-D74A-4E05-9E00-3DC37472A537}">
      <dgm:prSet/>
      <dgm:spPr/>
      <dgm:t>
        <a:bodyPr/>
        <a:lstStyle/>
        <a:p>
          <a:endParaRPr lang="ru-RU"/>
        </a:p>
      </dgm:t>
    </dgm:pt>
    <dgm:pt modelId="{34A6D8FB-CFEA-43EE-BFA8-DFFFD15B7293}" type="sibTrans" cxnId="{83F3B454-D74A-4E05-9E00-3DC37472A537}">
      <dgm:prSet/>
      <dgm:spPr/>
      <dgm:t>
        <a:bodyPr/>
        <a:lstStyle/>
        <a:p>
          <a:endParaRPr lang="ru-RU"/>
        </a:p>
      </dgm:t>
    </dgm:pt>
    <dgm:pt modelId="{A3192BFF-06AE-434C-A66C-C8BF21A7B652}" type="pres">
      <dgm:prSet presAssocID="{ED7795C0-3642-40B4-AEE0-9339453948C5}" presName="cycle" presStyleCnt="0">
        <dgm:presLayoutVars>
          <dgm:dir/>
          <dgm:resizeHandles val="exact"/>
        </dgm:presLayoutVars>
      </dgm:prSet>
      <dgm:spPr/>
    </dgm:pt>
    <dgm:pt modelId="{08F72D33-24D0-4DA3-B580-AF3ED5C816A7}" type="pres">
      <dgm:prSet presAssocID="{E0F0B99B-BE0E-4888-B520-4BE3FC82594C}" presName="node" presStyleLbl="node1" presStyleIdx="0" presStyleCnt="2" custScaleX="112740" custScaleY="112740" custRadScaleRad="90090">
        <dgm:presLayoutVars>
          <dgm:bulletEnabled val="1"/>
        </dgm:presLayoutVars>
      </dgm:prSet>
      <dgm:spPr/>
    </dgm:pt>
    <dgm:pt modelId="{097E29F3-7D1E-4AEE-BA88-B4C6CD4D0367}" type="pres">
      <dgm:prSet presAssocID="{61C9430D-D917-40FE-AF81-C2B568DE9708}" presName="sibTrans" presStyleLbl="sibTrans2D1" presStyleIdx="0" presStyleCnt="2"/>
      <dgm:spPr/>
    </dgm:pt>
    <dgm:pt modelId="{4FC4FA6D-3D94-4063-A141-CAE58E29BD6E}" type="pres">
      <dgm:prSet presAssocID="{61C9430D-D917-40FE-AF81-C2B568DE9708}" presName="connectorText" presStyleLbl="sibTrans2D1" presStyleIdx="0" presStyleCnt="2"/>
      <dgm:spPr/>
    </dgm:pt>
    <dgm:pt modelId="{6E1714BC-0C91-4DDA-BA30-1CE53F840CCC}" type="pres">
      <dgm:prSet presAssocID="{28B8DC92-EA38-4B30-9817-00A5D62338D1}" presName="node" presStyleLbl="node1" presStyleIdx="1" presStyleCnt="2" custScaleX="112740" custScaleY="112740" custRadScaleRad="87524" custRadScaleInc="-1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C7B8B-779C-4B44-9113-291C9BC47872}" type="pres">
      <dgm:prSet presAssocID="{34A6D8FB-CFEA-43EE-BFA8-DFFFD15B7293}" presName="sibTrans" presStyleLbl="sibTrans2D1" presStyleIdx="1" presStyleCnt="2"/>
      <dgm:spPr/>
    </dgm:pt>
    <dgm:pt modelId="{DB9873D3-2E43-4DD1-AAEC-12308B929AC4}" type="pres">
      <dgm:prSet presAssocID="{34A6D8FB-CFEA-43EE-BFA8-DFFFD15B7293}" presName="connectorText" presStyleLbl="sibTrans2D1" presStyleIdx="1" presStyleCnt="2"/>
      <dgm:spPr/>
    </dgm:pt>
  </dgm:ptLst>
  <dgm:cxnLst>
    <dgm:cxn modelId="{AEFD8265-DFF1-49DF-9D52-9F0B1676A271}" type="presOf" srcId="{ED7795C0-3642-40B4-AEE0-9339453948C5}" destId="{A3192BFF-06AE-434C-A66C-C8BF21A7B652}" srcOrd="0" destOrd="0" presId="urn:microsoft.com/office/officeart/2005/8/layout/cycle2"/>
    <dgm:cxn modelId="{4D1007DA-5D0D-4001-A709-673A503D0892}" type="presOf" srcId="{34A6D8FB-CFEA-43EE-BFA8-DFFFD15B7293}" destId="{0C3C7B8B-779C-4B44-9113-291C9BC47872}" srcOrd="0" destOrd="0" presId="urn:microsoft.com/office/officeart/2005/8/layout/cycle2"/>
    <dgm:cxn modelId="{DE456C9A-8CAA-4EDC-B9B2-E97492160630}" type="presOf" srcId="{E0F0B99B-BE0E-4888-B520-4BE3FC82594C}" destId="{08F72D33-24D0-4DA3-B580-AF3ED5C816A7}" srcOrd="0" destOrd="0" presId="urn:microsoft.com/office/officeart/2005/8/layout/cycle2"/>
    <dgm:cxn modelId="{56D32D1B-D223-486A-A91B-F29A9536D1E0}" type="presOf" srcId="{61C9430D-D917-40FE-AF81-C2B568DE9708}" destId="{097E29F3-7D1E-4AEE-BA88-B4C6CD4D0367}" srcOrd="0" destOrd="0" presId="urn:microsoft.com/office/officeart/2005/8/layout/cycle2"/>
    <dgm:cxn modelId="{4D2692C5-BDCE-4BCA-B972-BD318E175B46}" type="presOf" srcId="{28B8DC92-EA38-4B30-9817-00A5D62338D1}" destId="{6E1714BC-0C91-4DDA-BA30-1CE53F840CCC}" srcOrd="0" destOrd="0" presId="urn:microsoft.com/office/officeart/2005/8/layout/cycle2"/>
    <dgm:cxn modelId="{83F3B454-D74A-4E05-9E00-3DC37472A537}" srcId="{ED7795C0-3642-40B4-AEE0-9339453948C5}" destId="{28B8DC92-EA38-4B30-9817-00A5D62338D1}" srcOrd="1" destOrd="0" parTransId="{B8D91982-6A06-47FD-BA8F-2E8FA96B3F5C}" sibTransId="{34A6D8FB-CFEA-43EE-BFA8-DFFFD15B7293}"/>
    <dgm:cxn modelId="{2DE3E2CA-B1AB-4CB5-9AE3-8D83A4D3F10C}" type="presOf" srcId="{61C9430D-D917-40FE-AF81-C2B568DE9708}" destId="{4FC4FA6D-3D94-4063-A141-CAE58E29BD6E}" srcOrd="1" destOrd="0" presId="urn:microsoft.com/office/officeart/2005/8/layout/cycle2"/>
    <dgm:cxn modelId="{575AC41F-014C-466C-8D5B-1B65424EEF44}" srcId="{ED7795C0-3642-40B4-AEE0-9339453948C5}" destId="{E0F0B99B-BE0E-4888-B520-4BE3FC82594C}" srcOrd="0" destOrd="0" parTransId="{780188B6-F43F-4084-90CA-2D010FE47091}" sibTransId="{61C9430D-D917-40FE-AF81-C2B568DE9708}"/>
    <dgm:cxn modelId="{E5B77A08-C13A-4206-BF10-E4083D89D31D}" type="presOf" srcId="{34A6D8FB-CFEA-43EE-BFA8-DFFFD15B7293}" destId="{DB9873D3-2E43-4DD1-AAEC-12308B929AC4}" srcOrd="1" destOrd="0" presId="urn:microsoft.com/office/officeart/2005/8/layout/cycle2"/>
    <dgm:cxn modelId="{3C0D7E8D-2141-4717-A958-78E7CAF877E2}" type="presParOf" srcId="{A3192BFF-06AE-434C-A66C-C8BF21A7B652}" destId="{08F72D33-24D0-4DA3-B580-AF3ED5C816A7}" srcOrd="0" destOrd="0" presId="urn:microsoft.com/office/officeart/2005/8/layout/cycle2"/>
    <dgm:cxn modelId="{CC8218F2-1B34-45DB-8A17-F3BC7DF854FD}" type="presParOf" srcId="{A3192BFF-06AE-434C-A66C-C8BF21A7B652}" destId="{097E29F3-7D1E-4AEE-BA88-B4C6CD4D0367}" srcOrd="1" destOrd="0" presId="urn:microsoft.com/office/officeart/2005/8/layout/cycle2"/>
    <dgm:cxn modelId="{8C1ECE9B-611E-42DE-BF87-50B78A1BBEC2}" type="presParOf" srcId="{097E29F3-7D1E-4AEE-BA88-B4C6CD4D0367}" destId="{4FC4FA6D-3D94-4063-A141-CAE58E29BD6E}" srcOrd="0" destOrd="0" presId="urn:microsoft.com/office/officeart/2005/8/layout/cycle2"/>
    <dgm:cxn modelId="{5CC945D2-0ACB-4FB7-8A6A-3968E23A1659}" type="presParOf" srcId="{A3192BFF-06AE-434C-A66C-C8BF21A7B652}" destId="{6E1714BC-0C91-4DDA-BA30-1CE53F840CCC}" srcOrd="2" destOrd="0" presId="urn:microsoft.com/office/officeart/2005/8/layout/cycle2"/>
    <dgm:cxn modelId="{A49BBCB1-73FF-49C7-8C7C-B87A2A50CF97}" type="presParOf" srcId="{A3192BFF-06AE-434C-A66C-C8BF21A7B652}" destId="{0C3C7B8B-779C-4B44-9113-291C9BC47872}" srcOrd="3" destOrd="0" presId="urn:microsoft.com/office/officeart/2005/8/layout/cycle2"/>
    <dgm:cxn modelId="{96BDABDF-B92B-423F-9582-3657AF44FF65}" type="presParOf" srcId="{0C3C7B8B-779C-4B44-9113-291C9BC47872}" destId="{DB9873D3-2E43-4DD1-AAEC-12308B929AC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A816508-01FB-4FE0-8FC4-C7DC5FD48DF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DD84C9-CC07-4922-88E7-126AA3F5E568}">
      <dgm:prSet custT="1"/>
      <dgm:spPr/>
      <dgm:t>
        <a:bodyPr/>
        <a:lstStyle/>
        <a:p>
          <a:pPr rtl="0"/>
          <a:r>
            <a:rPr lang="ru-RU" sz="2800" b="1" u="none" dirty="0">
              <a:latin typeface="+mn-lt"/>
              <a:cs typeface="Times New Roman" panose="02020603050405020304" pitchFamily="18" charset="0"/>
            </a:rPr>
            <a:t>Адаптационные меры (приспособление к инфляции</a:t>
          </a:r>
          <a:r>
            <a:rPr lang="ru-RU" sz="2100" b="1" u="none" dirty="0">
              <a:latin typeface="+mn-lt"/>
              <a:cs typeface="Times New Roman" panose="02020603050405020304" pitchFamily="18" charset="0"/>
            </a:rPr>
            <a:t>)</a:t>
          </a:r>
          <a:endParaRPr lang="ru-RU" sz="2100" b="1" u="none" dirty="0">
            <a:latin typeface="+mn-lt"/>
          </a:endParaRPr>
        </a:p>
      </dgm:t>
    </dgm:pt>
    <dgm:pt modelId="{7E7B5D6E-59D3-4822-A17B-0FFBB255C6CB}" type="parTrans" cxnId="{A636DB52-FE92-4DAA-BEA6-62BE7D279C2D}">
      <dgm:prSet/>
      <dgm:spPr/>
      <dgm:t>
        <a:bodyPr/>
        <a:lstStyle/>
        <a:p>
          <a:endParaRPr lang="ru-RU"/>
        </a:p>
      </dgm:t>
    </dgm:pt>
    <dgm:pt modelId="{1EABE7E7-5F29-47D7-947D-DCC99FCBDF20}" type="sibTrans" cxnId="{A636DB52-FE92-4DAA-BEA6-62BE7D279C2D}">
      <dgm:prSet/>
      <dgm:spPr/>
      <dgm:t>
        <a:bodyPr/>
        <a:lstStyle/>
        <a:p>
          <a:endParaRPr lang="ru-RU"/>
        </a:p>
      </dgm:t>
    </dgm:pt>
    <dgm:pt modelId="{B4E884C9-6D83-4DE8-9153-254EC52C1428}">
      <dgm:prSet custT="1"/>
      <dgm:spPr/>
      <dgm:t>
        <a:bodyPr/>
        <a:lstStyle/>
        <a:p>
          <a:pPr rtl="0"/>
          <a:r>
            <a:rPr lang="ru-RU" sz="2800" b="1" u="none" dirty="0">
              <a:latin typeface="+mn-lt"/>
              <a:cs typeface="Times New Roman" panose="02020603050405020304" pitchFamily="18" charset="0"/>
            </a:rPr>
            <a:t>Ликвидационные меры (снижение инфляции)</a:t>
          </a:r>
          <a:endParaRPr lang="ru-RU" sz="2800" u="none" dirty="0">
            <a:latin typeface="+mn-lt"/>
          </a:endParaRPr>
        </a:p>
      </dgm:t>
    </dgm:pt>
    <dgm:pt modelId="{B957D5A4-3179-4D61-A407-93E6951ADF56}" type="parTrans" cxnId="{725B3008-0AE9-4846-9827-F4966FE536ED}">
      <dgm:prSet/>
      <dgm:spPr/>
      <dgm:t>
        <a:bodyPr/>
        <a:lstStyle/>
        <a:p>
          <a:endParaRPr lang="ru-RU"/>
        </a:p>
      </dgm:t>
    </dgm:pt>
    <dgm:pt modelId="{46190268-779C-4B77-AFF2-9CFA60FD6913}" type="sibTrans" cxnId="{725B3008-0AE9-4846-9827-F4966FE536ED}">
      <dgm:prSet/>
      <dgm:spPr/>
      <dgm:t>
        <a:bodyPr/>
        <a:lstStyle/>
        <a:p>
          <a:endParaRPr lang="ru-RU"/>
        </a:p>
      </dgm:t>
    </dgm:pt>
    <dgm:pt modelId="{21D9C767-03FB-4F1F-924A-B8AC1EFE1A10}">
      <dgm:prSet custT="1"/>
      <dgm:spPr/>
      <dgm:t>
        <a:bodyPr/>
        <a:lstStyle/>
        <a:p>
          <a:pPr rtl="0"/>
          <a:r>
            <a:rPr lang="ru-RU" sz="2800" b="0" dirty="0"/>
            <a:t>Ограничение денежной массы, повышение нормы обязательного резервирования,  сокращение государственных расходов и социальных программ, увеличение налоговых поступлений в бюджет</a:t>
          </a:r>
        </a:p>
      </dgm:t>
    </dgm:pt>
    <dgm:pt modelId="{8DEE6B1B-C17A-4E6C-A190-015AF85CF897}" type="parTrans" cxnId="{859AC283-DC29-439B-8BC3-6A2F7C43DD22}">
      <dgm:prSet/>
      <dgm:spPr/>
      <dgm:t>
        <a:bodyPr/>
        <a:lstStyle/>
        <a:p>
          <a:endParaRPr lang="ru-RU"/>
        </a:p>
      </dgm:t>
    </dgm:pt>
    <dgm:pt modelId="{96277F06-F0C4-4A07-90B1-64FA2FB2FF75}" type="sibTrans" cxnId="{859AC283-DC29-439B-8BC3-6A2F7C43DD22}">
      <dgm:prSet/>
      <dgm:spPr/>
      <dgm:t>
        <a:bodyPr/>
        <a:lstStyle/>
        <a:p>
          <a:endParaRPr lang="ru-RU"/>
        </a:p>
      </dgm:t>
    </dgm:pt>
    <dgm:pt modelId="{C8B26E41-3DCB-46A5-B287-A84149BE6A7C}">
      <dgm:prSet custT="1"/>
      <dgm:spPr/>
      <dgm:t>
        <a:bodyPr/>
        <a:lstStyle/>
        <a:p>
          <a:pPr rtl="0"/>
          <a:r>
            <a:rPr lang="ru-RU" sz="2800" b="0" dirty="0"/>
            <a:t>Индексация доходов, контроль уровня цен, повышение учетной ставки </a:t>
          </a:r>
        </a:p>
      </dgm:t>
    </dgm:pt>
    <dgm:pt modelId="{77B86AE5-A990-4166-986A-C83D6E88A41B}" type="parTrans" cxnId="{88B4CAA2-4D3C-4EDD-A6DD-0A23285974E3}">
      <dgm:prSet/>
      <dgm:spPr/>
      <dgm:t>
        <a:bodyPr/>
        <a:lstStyle/>
        <a:p>
          <a:endParaRPr lang="ru-RU"/>
        </a:p>
      </dgm:t>
    </dgm:pt>
    <dgm:pt modelId="{F862FDB0-EDDA-42D1-B415-73D04365DC50}" type="sibTrans" cxnId="{88B4CAA2-4D3C-4EDD-A6DD-0A23285974E3}">
      <dgm:prSet/>
      <dgm:spPr/>
      <dgm:t>
        <a:bodyPr/>
        <a:lstStyle/>
        <a:p>
          <a:endParaRPr lang="ru-RU"/>
        </a:p>
      </dgm:t>
    </dgm:pt>
    <dgm:pt modelId="{F25DB607-4619-4D61-8D41-948151F2E459}" type="pres">
      <dgm:prSet presAssocID="{8A816508-01FB-4FE0-8FC4-C7DC5FD48DF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401911-92C3-4318-AE4F-75213933F747}" type="pres">
      <dgm:prSet presAssocID="{81DD84C9-CC07-4922-88E7-126AA3F5E568}" presName="parentLin" presStyleCnt="0"/>
      <dgm:spPr/>
    </dgm:pt>
    <dgm:pt modelId="{CF99E769-9314-48BF-83BC-EA53F82097AA}" type="pres">
      <dgm:prSet presAssocID="{81DD84C9-CC07-4922-88E7-126AA3F5E568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19D6DE97-18EF-4D56-96DE-2245D3F96F02}" type="pres">
      <dgm:prSet presAssocID="{81DD84C9-CC07-4922-88E7-126AA3F5E568}" presName="parentText" presStyleLbl="node1" presStyleIdx="0" presStyleCnt="2" custScaleX="129739" custScaleY="1335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371504-F01D-4070-A628-2E7ED53C0BB2}" type="pres">
      <dgm:prSet presAssocID="{81DD84C9-CC07-4922-88E7-126AA3F5E568}" presName="negativeSpace" presStyleCnt="0"/>
      <dgm:spPr/>
    </dgm:pt>
    <dgm:pt modelId="{46A56364-3ED3-4003-936C-C22EE7C5EC73}" type="pres">
      <dgm:prSet presAssocID="{81DD84C9-CC07-4922-88E7-126AA3F5E568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97F3BF-457D-44A1-A517-E2DACC85F8BC}" type="pres">
      <dgm:prSet presAssocID="{1EABE7E7-5F29-47D7-947D-DCC99FCBDF20}" presName="spaceBetweenRectangles" presStyleCnt="0"/>
      <dgm:spPr/>
    </dgm:pt>
    <dgm:pt modelId="{2706F7C1-0D41-465E-9934-F2EDECD631B5}" type="pres">
      <dgm:prSet presAssocID="{B4E884C9-6D83-4DE8-9153-254EC52C1428}" presName="parentLin" presStyleCnt="0"/>
      <dgm:spPr/>
    </dgm:pt>
    <dgm:pt modelId="{002D06E2-51C4-42B5-B429-9DF5A31A7C75}" type="pres">
      <dgm:prSet presAssocID="{B4E884C9-6D83-4DE8-9153-254EC52C1428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9DF7EF29-4CE2-4226-AA08-D53FE30D9A96}" type="pres">
      <dgm:prSet presAssocID="{B4E884C9-6D83-4DE8-9153-254EC52C1428}" presName="parentText" presStyleLbl="node1" presStyleIdx="1" presStyleCnt="2" custScaleX="1297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AF967-21A4-44F5-95BA-F661D4E88C34}" type="pres">
      <dgm:prSet presAssocID="{B4E884C9-6D83-4DE8-9153-254EC52C1428}" presName="negativeSpace" presStyleCnt="0"/>
      <dgm:spPr/>
    </dgm:pt>
    <dgm:pt modelId="{EB35B692-7D58-49F1-AE85-F6E4F469F87C}" type="pres">
      <dgm:prSet presAssocID="{B4E884C9-6D83-4DE8-9153-254EC52C1428}" presName="childText" presStyleLbl="conFgAcc1" presStyleIdx="1" presStyleCnt="2" custLinFactNeighborX="458" custLinFactNeighborY="-1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499ACC-A0D8-400B-81D8-A0D2E1B88062}" type="presOf" srcId="{21D9C767-03FB-4F1F-924A-B8AC1EFE1A10}" destId="{EB35B692-7D58-49F1-AE85-F6E4F469F87C}" srcOrd="0" destOrd="0" presId="urn:microsoft.com/office/officeart/2005/8/layout/list1"/>
    <dgm:cxn modelId="{725B3008-0AE9-4846-9827-F4966FE536ED}" srcId="{8A816508-01FB-4FE0-8FC4-C7DC5FD48DFF}" destId="{B4E884C9-6D83-4DE8-9153-254EC52C1428}" srcOrd="1" destOrd="0" parTransId="{B957D5A4-3179-4D61-A407-93E6951ADF56}" sibTransId="{46190268-779C-4B77-AFF2-9CFA60FD6913}"/>
    <dgm:cxn modelId="{64C07720-143D-439D-B87C-DC830E435D4B}" type="presOf" srcId="{81DD84C9-CC07-4922-88E7-126AA3F5E568}" destId="{19D6DE97-18EF-4D56-96DE-2245D3F96F02}" srcOrd="1" destOrd="0" presId="urn:microsoft.com/office/officeart/2005/8/layout/list1"/>
    <dgm:cxn modelId="{5A087C36-F2EA-4195-832E-2090532303AC}" type="presOf" srcId="{8A816508-01FB-4FE0-8FC4-C7DC5FD48DFF}" destId="{F25DB607-4619-4D61-8D41-948151F2E459}" srcOrd="0" destOrd="0" presId="urn:microsoft.com/office/officeart/2005/8/layout/list1"/>
    <dgm:cxn modelId="{0CF89E57-B961-4242-AD3F-BDDAAFBE924F}" type="presOf" srcId="{B4E884C9-6D83-4DE8-9153-254EC52C1428}" destId="{002D06E2-51C4-42B5-B429-9DF5A31A7C75}" srcOrd="0" destOrd="0" presId="urn:microsoft.com/office/officeart/2005/8/layout/list1"/>
    <dgm:cxn modelId="{F5C61D2F-C12C-4D6C-BF1E-D91E04A1EE5B}" type="presOf" srcId="{B4E884C9-6D83-4DE8-9153-254EC52C1428}" destId="{9DF7EF29-4CE2-4226-AA08-D53FE30D9A96}" srcOrd="1" destOrd="0" presId="urn:microsoft.com/office/officeart/2005/8/layout/list1"/>
    <dgm:cxn modelId="{859AC283-DC29-439B-8BC3-6A2F7C43DD22}" srcId="{B4E884C9-6D83-4DE8-9153-254EC52C1428}" destId="{21D9C767-03FB-4F1F-924A-B8AC1EFE1A10}" srcOrd="0" destOrd="0" parTransId="{8DEE6B1B-C17A-4E6C-A190-015AF85CF897}" sibTransId="{96277F06-F0C4-4A07-90B1-64FA2FB2FF75}"/>
    <dgm:cxn modelId="{D73F62E7-EF48-4118-B0AF-033A5318BDB7}" type="presOf" srcId="{81DD84C9-CC07-4922-88E7-126AA3F5E568}" destId="{CF99E769-9314-48BF-83BC-EA53F82097AA}" srcOrd="0" destOrd="0" presId="urn:microsoft.com/office/officeart/2005/8/layout/list1"/>
    <dgm:cxn modelId="{ABE63F2D-679C-4624-A0C6-D15F40767EA4}" type="presOf" srcId="{C8B26E41-3DCB-46A5-B287-A84149BE6A7C}" destId="{46A56364-3ED3-4003-936C-C22EE7C5EC73}" srcOrd="0" destOrd="0" presId="urn:microsoft.com/office/officeart/2005/8/layout/list1"/>
    <dgm:cxn modelId="{88B4CAA2-4D3C-4EDD-A6DD-0A23285974E3}" srcId="{81DD84C9-CC07-4922-88E7-126AA3F5E568}" destId="{C8B26E41-3DCB-46A5-B287-A84149BE6A7C}" srcOrd="0" destOrd="0" parTransId="{77B86AE5-A990-4166-986A-C83D6E88A41B}" sibTransId="{F862FDB0-EDDA-42D1-B415-73D04365DC50}"/>
    <dgm:cxn modelId="{A636DB52-FE92-4DAA-BEA6-62BE7D279C2D}" srcId="{8A816508-01FB-4FE0-8FC4-C7DC5FD48DFF}" destId="{81DD84C9-CC07-4922-88E7-126AA3F5E568}" srcOrd="0" destOrd="0" parTransId="{7E7B5D6E-59D3-4822-A17B-0FFBB255C6CB}" sibTransId="{1EABE7E7-5F29-47D7-947D-DCC99FCBDF20}"/>
    <dgm:cxn modelId="{CCA202E4-2BA8-4B48-A6D2-CEEA7021BC6C}" type="presParOf" srcId="{F25DB607-4619-4D61-8D41-948151F2E459}" destId="{3F401911-92C3-4318-AE4F-75213933F747}" srcOrd="0" destOrd="0" presId="urn:microsoft.com/office/officeart/2005/8/layout/list1"/>
    <dgm:cxn modelId="{29E21A80-DC24-4BE1-B870-86B4A59B5ACE}" type="presParOf" srcId="{3F401911-92C3-4318-AE4F-75213933F747}" destId="{CF99E769-9314-48BF-83BC-EA53F82097AA}" srcOrd="0" destOrd="0" presId="urn:microsoft.com/office/officeart/2005/8/layout/list1"/>
    <dgm:cxn modelId="{2BAEC8A0-2D68-40F0-9636-BF6D00F50F74}" type="presParOf" srcId="{3F401911-92C3-4318-AE4F-75213933F747}" destId="{19D6DE97-18EF-4D56-96DE-2245D3F96F02}" srcOrd="1" destOrd="0" presId="urn:microsoft.com/office/officeart/2005/8/layout/list1"/>
    <dgm:cxn modelId="{ADDD7C1A-18C6-423C-B09A-7A68F0B4D6C3}" type="presParOf" srcId="{F25DB607-4619-4D61-8D41-948151F2E459}" destId="{10371504-F01D-4070-A628-2E7ED53C0BB2}" srcOrd="1" destOrd="0" presId="urn:microsoft.com/office/officeart/2005/8/layout/list1"/>
    <dgm:cxn modelId="{E1FC8CF3-86C3-487B-B4FE-2A7D3D798B20}" type="presParOf" srcId="{F25DB607-4619-4D61-8D41-948151F2E459}" destId="{46A56364-3ED3-4003-936C-C22EE7C5EC73}" srcOrd="2" destOrd="0" presId="urn:microsoft.com/office/officeart/2005/8/layout/list1"/>
    <dgm:cxn modelId="{40195F9A-03D1-4C69-A19F-094C9E3CBBE8}" type="presParOf" srcId="{F25DB607-4619-4D61-8D41-948151F2E459}" destId="{BB97F3BF-457D-44A1-A517-E2DACC85F8BC}" srcOrd="3" destOrd="0" presId="urn:microsoft.com/office/officeart/2005/8/layout/list1"/>
    <dgm:cxn modelId="{51A9242D-7F44-486A-9BB8-9748B590F925}" type="presParOf" srcId="{F25DB607-4619-4D61-8D41-948151F2E459}" destId="{2706F7C1-0D41-465E-9934-F2EDECD631B5}" srcOrd="4" destOrd="0" presId="urn:microsoft.com/office/officeart/2005/8/layout/list1"/>
    <dgm:cxn modelId="{3BAF95B3-018E-4F46-93CB-787EE6EDA16E}" type="presParOf" srcId="{2706F7C1-0D41-465E-9934-F2EDECD631B5}" destId="{002D06E2-51C4-42B5-B429-9DF5A31A7C75}" srcOrd="0" destOrd="0" presId="urn:microsoft.com/office/officeart/2005/8/layout/list1"/>
    <dgm:cxn modelId="{D83878B1-087A-4E47-B916-BCB248CBE418}" type="presParOf" srcId="{2706F7C1-0D41-465E-9934-F2EDECD631B5}" destId="{9DF7EF29-4CE2-4226-AA08-D53FE30D9A96}" srcOrd="1" destOrd="0" presId="urn:microsoft.com/office/officeart/2005/8/layout/list1"/>
    <dgm:cxn modelId="{6534A959-89D1-41AE-A5B2-56F8F3CFA070}" type="presParOf" srcId="{F25DB607-4619-4D61-8D41-948151F2E459}" destId="{014AF967-21A4-44F5-95BA-F661D4E88C34}" srcOrd="5" destOrd="0" presId="urn:microsoft.com/office/officeart/2005/8/layout/list1"/>
    <dgm:cxn modelId="{667D1056-6894-4BBE-94E7-39B464172047}" type="presParOf" srcId="{F25DB607-4619-4D61-8D41-948151F2E459}" destId="{EB35B692-7D58-49F1-AE85-F6E4F469F87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D8B225F-D8C6-43F9-ACE6-BACEB1ED6CE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6DC8E7-3A22-4E39-B882-C333A1525C2E}">
      <dgm:prSet phldrT="[Текст]"/>
      <dgm:spPr/>
      <dgm:t>
        <a:bodyPr/>
        <a:lstStyle/>
        <a:p>
          <a:r>
            <a:rPr lang="ru-RU" dirty="0" smtClean="0"/>
            <a:t>Инфляция спроса</a:t>
          </a:r>
          <a:endParaRPr lang="ru-RU" dirty="0"/>
        </a:p>
      </dgm:t>
    </dgm:pt>
    <dgm:pt modelId="{381968EE-FAA6-47BE-AF55-D54D97093F87}" type="parTrans" cxnId="{25F45DFA-A3D8-4440-B769-4FA4FCB46316}">
      <dgm:prSet/>
      <dgm:spPr/>
      <dgm:t>
        <a:bodyPr/>
        <a:lstStyle/>
        <a:p>
          <a:endParaRPr lang="ru-RU"/>
        </a:p>
      </dgm:t>
    </dgm:pt>
    <dgm:pt modelId="{0602E912-B49E-46D4-9CA7-202097532ABF}" type="sibTrans" cxnId="{25F45DFA-A3D8-4440-B769-4FA4FCB46316}">
      <dgm:prSet/>
      <dgm:spPr/>
      <dgm:t>
        <a:bodyPr/>
        <a:lstStyle/>
        <a:p>
          <a:endParaRPr lang="ru-RU"/>
        </a:p>
      </dgm:t>
    </dgm:pt>
    <dgm:pt modelId="{2575938B-F2A8-4451-B0F7-DF8F3B01920F}">
      <dgm:prSet phldrT="[Текст]" custT="1"/>
      <dgm:spPr/>
      <dgm:t>
        <a:bodyPr/>
        <a:lstStyle/>
        <a:p>
          <a:r>
            <a:rPr lang="ru-RU" sz="2800" b="0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Равновесие спроса и предложения нарушается со стороны спроса</a:t>
          </a:r>
          <a:endParaRPr lang="ru-RU" sz="2800" b="0" i="0" dirty="0">
            <a:latin typeface="+mn-lt"/>
          </a:endParaRPr>
        </a:p>
      </dgm:t>
    </dgm:pt>
    <dgm:pt modelId="{DDB4CA8E-5215-4FC7-8F79-E3D06FD7A869}" type="parTrans" cxnId="{45A617F4-881C-4F73-9217-23F2E8C67B62}">
      <dgm:prSet/>
      <dgm:spPr/>
      <dgm:t>
        <a:bodyPr/>
        <a:lstStyle/>
        <a:p>
          <a:endParaRPr lang="ru-RU"/>
        </a:p>
      </dgm:t>
    </dgm:pt>
    <dgm:pt modelId="{6AFF34D1-2E62-4827-8B30-E5321449EA77}" type="sibTrans" cxnId="{45A617F4-881C-4F73-9217-23F2E8C67B62}">
      <dgm:prSet/>
      <dgm:spPr/>
      <dgm:t>
        <a:bodyPr/>
        <a:lstStyle/>
        <a:p>
          <a:endParaRPr lang="ru-RU"/>
        </a:p>
      </dgm:t>
    </dgm:pt>
    <dgm:pt modelId="{96F91909-A2D5-4709-998B-650514F821C5}">
      <dgm:prSet phldrT="[Текст]" custT="1"/>
      <dgm:spPr/>
      <dgm:t>
        <a:bodyPr/>
        <a:lstStyle/>
        <a:p>
          <a:r>
            <a:rPr lang="ru-RU" sz="2800" b="0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«Слишком много денег охотятся за слишком малым количеством товаров»</a:t>
          </a:r>
          <a:endParaRPr lang="ru-RU" sz="2800" b="0" i="0" dirty="0">
            <a:solidFill>
              <a:schemeClr val="tx1"/>
            </a:solidFill>
            <a:latin typeface="+mn-lt"/>
          </a:endParaRPr>
        </a:p>
      </dgm:t>
    </dgm:pt>
    <dgm:pt modelId="{E43B6FE8-6EEA-44A8-8D31-B9F4837B8A9B}" type="parTrans" cxnId="{056FC5FE-F922-41F3-923C-2B1A124BF90D}">
      <dgm:prSet/>
      <dgm:spPr/>
      <dgm:t>
        <a:bodyPr/>
        <a:lstStyle/>
        <a:p>
          <a:endParaRPr lang="ru-RU"/>
        </a:p>
      </dgm:t>
    </dgm:pt>
    <dgm:pt modelId="{1A0B20E9-7415-4E8B-B38E-CE90443236EC}" type="sibTrans" cxnId="{056FC5FE-F922-41F3-923C-2B1A124BF90D}">
      <dgm:prSet/>
      <dgm:spPr/>
      <dgm:t>
        <a:bodyPr/>
        <a:lstStyle/>
        <a:p>
          <a:endParaRPr lang="ru-RU"/>
        </a:p>
      </dgm:t>
    </dgm:pt>
    <dgm:pt modelId="{9A16024F-7AF9-406A-AAA9-0A6ECA58FD86}">
      <dgm:prSet phldrT="[Текст]" custT="1"/>
      <dgm:spPr/>
      <dgm:t>
        <a:bodyPr/>
        <a:lstStyle/>
        <a:p>
          <a:r>
            <a:rPr lang="ru-RU" sz="2800" b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Зарплата растет быстрее, чем объем товаров и </a:t>
          </a:r>
          <a:r>
            <a:rPr lang="ru-RU" sz="2800" b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услуг</a:t>
          </a:r>
          <a:endParaRPr lang="ru-RU" sz="2800" b="0" dirty="0">
            <a:latin typeface="+mn-lt"/>
          </a:endParaRPr>
        </a:p>
      </dgm:t>
    </dgm:pt>
    <dgm:pt modelId="{4600E248-D144-4B28-A85B-710BAB689303}" type="parTrans" cxnId="{92391201-126D-4C55-BE01-8A734D452891}">
      <dgm:prSet/>
      <dgm:spPr/>
      <dgm:t>
        <a:bodyPr/>
        <a:lstStyle/>
        <a:p>
          <a:endParaRPr lang="ru-RU"/>
        </a:p>
      </dgm:t>
    </dgm:pt>
    <dgm:pt modelId="{E4146142-7F27-4BA8-90CD-06BD3E5DDFCA}" type="sibTrans" cxnId="{92391201-126D-4C55-BE01-8A734D452891}">
      <dgm:prSet/>
      <dgm:spPr/>
      <dgm:t>
        <a:bodyPr/>
        <a:lstStyle/>
        <a:p>
          <a:endParaRPr lang="ru-RU"/>
        </a:p>
      </dgm:t>
    </dgm:pt>
    <dgm:pt modelId="{CFE9A429-663A-4A40-BB43-D14D77F267A3}">
      <dgm:prSet custT="1"/>
      <dgm:spPr/>
      <dgm:t>
        <a:bodyPr/>
        <a:lstStyle/>
        <a:p>
          <a:r>
            <a:rPr lang="ru-RU" sz="2800" b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Возникает при полной занятости, когда растет объем заработной платы, появляется избыточный совокупный спрос  который толкает цены </a:t>
          </a:r>
          <a:r>
            <a:rPr lang="ru-RU" sz="2800" b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вверх</a:t>
          </a:r>
          <a:endParaRPr lang="ru-RU" sz="2800" b="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D9437ACF-A63B-4921-A656-63E4F2E05F1E}" type="parTrans" cxnId="{ED6B800A-CEBB-4133-ABE4-A47AECE3E5AC}">
      <dgm:prSet/>
      <dgm:spPr/>
      <dgm:t>
        <a:bodyPr/>
        <a:lstStyle/>
        <a:p>
          <a:endParaRPr lang="ru-RU"/>
        </a:p>
      </dgm:t>
    </dgm:pt>
    <dgm:pt modelId="{39BC842C-C2F3-40BD-976B-76367D17AB6A}" type="sibTrans" cxnId="{ED6B800A-CEBB-4133-ABE4-A47AECE3E5AC}">
      <dgm:prSet/>
      <dgm:spPr/>
      <dgm:t>
        <a:bodyPr/>
        <a:lstStyle/>
        <a:p>
          <a:endParaRPr lang="ru-RU"/>
        </a:p>
      </dgm:t>
    </dgm:pt>
    <dgm:pt modelId="{D351EC82-EB4C-42C9-AF2A-C00059FE94A8}" type="pres">
      <dgm:prSet presAssocID="{8D8B225F-D8C6-43F9-ACE6-BACEB1ED6CE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E6FCC14-1318-4193-8ACA-36976A1569A2}" type="pres">
      <dgm:prSet presAssocID="{7C6DC8E7-3A22-4E39-B882-C333A1525C2E}" presName="root" presStyleCnt="0"/>
      <dgm:spPr/>
    </dgm:pt>
    <dgm:pt modelId="{660F6B46-B6D7-4A83-9F41-B7EDF9E4C93D}" type="pres">
      <dgm:prSet presAssocID="{7C6DC8E7-3A22-4E39-B882-C333A1525C2E}" presName="rootComposite" presStyleCnt="0"/>
      <dgm:spPr/>
    </dgm:pt>
    <dgm:pt modelId="{646FF174-9D0A-4DD1-9383-ACEEA3234FF4}" type="pres">
      <dgm:prSet presAssocID="{7C6DC8E7-3A22-4E39-B882-C333A1525C2E}" presName="rootText" presStyleLbl="node1" presStyleIdx="0" presStyleCnt="1" custScaleX="497996" custLinFactNeighborX="3484" custLinFactNeighborY="-28382"/>
      <dgm:spPr/>
      <dgm:t>
        <a:bodyPr/>
        <a:lstStyle/>
        <a:p>
          <a:endParaRPr lang="ru-RU"/>
        </a:p>
      </dgm:t>
    </dgm:pt>
    <dgm:pt modelId="{5B0F6BA4-F180-4990-AA39-F760F8787DE1}" type="pres">
      <dgm:prSet presAssocID="{7C6DC8E7-3A22-4E39-B882-C333A1525C2E}" presName="rootConnector" presStyleLbl="node1" presStyleIdx="0" presStyleCnt="1"/>
      <dgm:spPr/>
      <dgm:t>
        <a:bodyPr/>
        <a:lstStyle/>
        <a:p>
          <a:endParaRPr lang="ru-RU"/>
        </a:p>
      </dgm:t>
    </dgm:pt>
    <dgm:pt modelId="{57C4DD89-165A-4622-9662-500AE1EA9CE0}" type="pres">
      <dgm:prSet presAssocID="{7C6DC8E7-3A22-4E39-B882-C333A1525C2E}" presName="childShape" presStyleCnt="0"/>
      <dgm:spPr/>
    </dgm:pt>
    <dgm:pt modelId="{5388A5E2-E6E8-4F69-A127-E70AC02AFE05}" type="pres">
      <dgm:prSet presAssocID="{DDB4CA8E-5215-4FC7-8F79-E3D06FD7A869}" presName="Name13" presStyleLbl="parChTrans1D2" presStyleIdx="0" presStyleCnt="4"/>
      <dgm:spPr/>
      <dgm:t>
        <a:bodyPr/>
        <a:lstStyle/>
        <a:p>
          <a:endParaRPr lang="ru-RU"/>
        </a:p>
      </dgm:t>
    </dgm:pt>
    <dgm:pt modelId="{C53BAC3F-3D38-45D3-9183-200111854A1A}" type="pres">
      <dgm:prSet presAssocID="{2575938B-F2A8-4451-B0F7-DF8F3B01920F}" presName="childText" presStyleLbl="bgAcc1" presStyleIdx="0" presStyleCnt="4" custScaleX="612595" custScaleY="137243" custLinFactNeighborX="722" custLinFactNeighborY="5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DF8EC1-B9AB-4753-8CC7-6A0B129626F3}" type="pres">
      <dgm:prSet presAssocID="{E43B6FE8-6EEA-44A8-8D31-B9F4837B8A9B}" presName="Name13" presStyleLbl="parChTrans1D2" presStyleIdx="1" presStyleCnt="4"/>
      <dgm:spPr/>
      <dgm:t>
        <a:bodyPr/>
        <a:lstStyle/>
        <a:p>
          <a:endParaRPr lang="ru-RU"/>
        </a:p>
      </dgm:t>
    </dgm:pt>
    <dgm:pt modelId="{696433F6-E9A5-4110-BDFB-D23A6F70A1E9}" type="pres">
      <dgm:prSet presAssocID="{96F91909-A2D5-4709-998B-650514F821C5}" presName="childText" presStyleLbl="bgAcc1" presStyleIdx="1" presStyleCnt="4" custScaleX="612645" custScaleY="116486" custLinFactNeighborX="251" custLinFactNeighborY="-1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E140B4-AA4F-4DC3-8CE8-BB5B557322C0}" type="pres">
      <dgm:prSet presAssocID="{D9437ACF-A63B-4921-A656-63E4F2E05F1E}" presName="Name13" presStyleLbl="parChTrans1D2" presStyleIdx="2" presStyleCnt="4"/>
      <dgm:spPr/>
      <dgm:t>
        <a:bodyPr/>
        <a:lstStyle/>
        <a:p>
          <a:endParaRPr lang="ru-RU"/>
        </a:p>
      </dgm:t>
    </dgm:pt>
    <dgm:pt modelId="{2FC86559-5DC9-4689-A7DE-900994EC267C}" type="pres">
      <dgm:prSet presAssocID="{CFE9A429-663A-4A40-BB43-D14D77F267A3}" presName="childText" presStyleLbl="bgAcc1" presStyleIdx="2" presStyleCnt="4" custScaleX="612645" custScaleY="221248" custLinFactNeighborX="30" custLinFactNeighborY="-12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CFFBA-775C-4FFC-81BD-EA695A2341D4}" type="pres">
      <dgm:prSet presAssocID="{4600E248-D144-4B28-A85B-710BAB689303}" presName="Name13" presStyleLbl="parChTrans1D2" presStyleIdx="3" presStyleCnt="4"/>
      <dgm:spPr/>
      <dgm:t>
        <a:bodyPr/>
        <a:lstStyle/>
        <a:p>
          <a:endParaRPr lang="ru-RU"/>
        </a:p>
      </dgm:t>
    </dgm:pt>
    <dgm:pt modelId="{518B094F-CC8B-4825-B555-DAF0CE08ADB7}" type="pres">
      <dgm:prSet presAssocID="{9A16024F-7AF9-406A-AAA9-0A6ECA58FD86}" presName="childText" presStyleLbl="bgAcc1" presStyleIdx="3" presStyleCnt="4" custScaleX="612645" custLinFactNeighborX="1861" custLinFactNeighborY="-19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BCB642-09D3-4D45-B198-BDEF186C8C93}" type="presOf" srcId="{DDB4CA8E-5215-4FC7-8F79-E3D06FD7A869}" destId="{5388A5E2-E6E8-4F69-A127-E70AC02AFE05}" srcOrd="0" destOrd="0" presId="urn:microsoft.com/office/officeart/2005/8/layout/hierarchy3"/>
    <dgm:cxn modelId="{056FC5FE-F922-41F3-923C-2B1A124BF90D}" srcId="{7C6DC8E7-3A22-4E39-B882-C333A1525C2E}" destId="{96F91909-A2D5-4709-998B-650514F821C5}" srcOrd="1" destOrd="0" parTransId="{E43B6FE8-6EEA-44A8-8D31-B9F4837B8A9B}" sibTransId="{1A0B20E9-7415-4E8B-B38E-CE90443236EC}"/>
    <dgm:cxn modelId="{ED6B800A-CEBB-4133-ABE4-A47AECE3E5AC}" srcId="{7C6DC8E7-3A22-4E39-B882-C333A1525C2E}" destId="{CFE9A429-663A-4A40-BB43-D14D77F267A3}" srcOrd="2" destOrd="0" parTransId="{D9437ACF-A63B-4921-A656-63E4F2E05F1E}" sibTransId="{39BC842C-C2F3-40BD-976B-76367D17AB6A}"/>
    <dgm:cxn modelId="{39EC5271-A90D-4DFB-BDA6-828CD1404329}" type="presOf" srcId="{2575938B-F2A8-4451-B0F7-DF8F3B01920F}" destId="{C53BAC3F-3D38-45D3-9183-200111854A1A}" srcOrd="0" destOrd="0" presId="urn:microsoft.com/office/officeart/2005/8/layout/hierarchy3"/>
    <dgm:cxn modelId="{45A617F4-881C-4F73-9217-23F2E8C67B62}" srcId="{7C6DC8E7-3A22-4E39-B882-C333A1525C2E}" destId="{2575938B-F2A8-4451-B0F7-DF8F3B01920F}" srcOrd="0" destOrd="0" parTransId="{DDB4CA8E-5215-4FC7-8F79-E3D06FD7A869}" sibTransId="{6AFF34D1-2E62-4827-8B30-E5321449EA77}"/>
    <dgm:cxn modelId="{D2310FEA-21D1-4214-92F9-136EC47032FE}" type="presOf" srcId="{CFE9A429-663A-4A40-BB43-D14D77F267A3}" destId="{2FC86559-5DC9-4689-A7DE-900994EC267C}" srcOrd="0" destOrd="0" presId="urn:microsoft.com/office/officeart/2005/8/layout/hierarchy3"/>
    <dgm:cxn modelId="{577070E1-383A-427D-ADD4-9981CEAA0AD9}" type="presOf" srcId="{7C6DC8E7-3A22-4E39-B882-C333A1525C2E}" destId="{646FF174-9D0A-4DD1-9383-ACEEA3234FF4}" srcOrd="0" destOrd="0" presId="urn:microsoft.com/office/officeart/2005/8/layout/hierarchy3"/>
    <dgm:cxn modelId="{25F45DFA-A3D8-4440-B769-4FA4FCB46316}" srcId="{8D8B225F-D8C6-43F9-ACE6-BACEB1ED6CE4}" destId="{7C6DC8E7-3A22-4E39-B882-C333A1525C2E}" srcOrd="0" destOrd="0" parTransId="{381968EE-FAA6-47BE-AF55-D54D97093F87}" sibTransId="{0602E912-B49E-46D4-9CA7-202097532ABF}"/>
    <dgm:cxn modelId="{92391201-126D-4C55-BE01-8A734D452891}" srcId="{7C6DC8E7-3A22-4E39-B882-C333A1525C2E}" destId="{9A16024F-7AF9-406A-AAA9-0A6ECA58FD86}" srcOrd="3" destOrd="0" parTransId="{4600E248-D144-4B28-A85B-710BAB689303}" sibTransId="{E4146142-7F27-4BA8-90CD-06BD3E5DDFCA}"/>
    <dgm:cxn modelId="{2828F66C-C2A0-41FF-850B-A592E4EBFB0A}" type="presOf" srcId="{D9437ACF-A63B-4921-A656-63E4F2E05F1E}" destId="{F2E140B4-AA4F-4DC3-8CE8-BB5B557322C0}" srcOrd="0" destOrd="0" presId="urn:microsoft.com/office/officeart/2005/8/layout/hierarchy3"/>
    <dgm:cxn modelId="{1FBD70A5-4998-473B-9A21-0AD079185C2F}" type="presOf" srcId="{7C6DC8E7-3A22-4E39-B882-C333A1525C2E}" destId="{5B0F6BA4-F180-4990-AA39-F760F8787DE1}" srcOrd="1" destOrd="0" presId="urn:microsoft.com/office/officeart/2005/8/layout/hierarchy3"/>
    <dgm:cxn modelId="{20BBD82D-5714-4C6A-93DA-146E55CDC003}" type="presOf" srcId="{E43B6FE8-6EEA-44A8-8D31-B9F4837B8A9B}" destId="{B4DF8EC1-B9AB-4753-8CC7-6A0B129626F3}" srcOrd="0" destOrd="0" presId="urn:microsoft.com/office/officeart/2005/8/layout/hierarchy3"/>
    <dgm:cxn modelId="{AE887196-D95E-42BF-A147-2E5B2FF16CAA}" type="presOf" srcId="{8D8B225F-D8C6-43F9-ACE6-BACEB1ED6CE4}" destId="{D351EC82-EB4C-42C9-AF2A-C00059FE94A8}" srcOrd="0" destOrd="0" presId="urn:microsoft.com/office/officeart/2005/8/layout/hierarchy3"/>
    <dgm:cxn modelId="{8FA3CBEB-0C97-445D-89B7-FF75F5A5DE27}" type="presOf" srcId="{96F91909-A2D5-4709-998B-650514F821C5}" destId="{696433F6-E9A5-4110-BDFB-D23A6F70A1E9}" srcOrd="0" destOrd="0" presId="urn:microsoft.com/office/officeart/2005/8/layout/hierarchy3"/>
    <dgm:cxn modelId="{49BA4407-53F3-4516-B2FA-B907125BA8F1}" type="presOf" srcId="{4600E248-D144-4B28-A85B-710BAB689303}" destId="{11ECFFBA-775C-4FFC-81BD-EA695A2341D4}" srcOrd="0" destOrd="0" presId="urn:microsoft.com/office/officeart/2005/8/layout/hierarchy3"/>
    <dgm:cxn modelId="{52962C62-B573-4C48-B3DB-8327E756EE04}" type="presOf" srcId="{9A16024F-7AF9-406A-AAA9-0A6ECA58FD86}" destId="{518B094F-CC8B-4825-B555-DAF0CE08ADB7}" srcOrd="0" destOrd="0" presId="urn:microsoft.com/office/officeart/2005/8/layout/hierarchy3"/>
    <dgm:cxn modelId="{3A39D01A-9580-4D9A-8695-F8CBA0B1D56C}" type="presParOf" srcId="{D351EC82-EB4C-42C9-AF2A-C00059FE94A8}" destId="{2E6FCC14-1318-4193-8ACA-36976A1569A2}" srcOrd="0" destOrd="0" presId="urn:microsoft.com/office/officeart/2005/8/layout/hierarchy3"/>
    <dgm:cxn modelId="{CAD53F10-931F-43B5-8543-D05B10646462}" type="presParOf" srcId="{2E6FCC14-1318-4193-8ACA-36976A1569A2}" destId="{660F6B46-B6D7-4A83-9F41-B7EDF9E4C93D}" srcOrd="0" destOrd="0" presId="urn:microsoft.com/office/officeart/2005/8/layout/hierarchy3"/>
    <dgm:cxn modelId="{8FCC18ED-C357-43E8-8D64-A182BAD88F49}" type="presParOf" srcId="{660F6B46-B6D7-4A83-9F41-B7EDF9E4C93D}" destId="{646FF174-9D0A-4DD1-9383-ACEEA3234FF4}" srcOrd="0" destOrd="0" presId="urn:microsoft.com/office/officeart/2005/8/layout/hierarchy3"/>
    <dgm:cxn modelId="{AE4B89EA-3D53-4469-B185-FD82F2F83B47}" type="presParOf" srcId="{660F6B46-B6D7-4A83-9F41-B7EDF9E4C93D}" destId="{5B0F6BA4-F180-4990-AA39-F760F8787DE1}" srcOrd="1" destOrd="0" presId="urn:microsoft.com/office/officeart/2005/8/layout/hierarchy3"/>
    <dgm:cxn modelId="{9B69B70E-5E60-44F3-A162-4C86DE533321}" type="presParOf" srcId="{2E6FCC14-1318-4193-8ACA-36976A1569A2}" destId="{57C4DD89-165A-4622-9662-500AE1EA9CE0}" srcOrd="1" destOrd="0" presId="urn:microsoft.com/office/officeart/2005/8/layout/hierarchy3"/>
    <dgm:cxn modelId="{C3C81D7D-63AA-4E1E-8E8D-7C8EFC15AF7F}" type="presParOf" srcId="{57C4DD89-165A-4622-9662-500AE1EA9CE0}" destId="{5388A5E2-E6E8-4F69-A127-E70AC02AFE05}" srcOrd="0" destOrd="0" presId="urn:microsoft.com/office/officeart/2005/8/layout/hierarchy3"/>
    <dgm:cxn modelId="{9AA7D3C3-BB0D-4931-A155-F2E4FEDA9B82}" type="presParOf" srcId="{57C4DD89-165A-4622-9662-500AE1EA9CE0}" destId="{C53BAC3F-3D38-45D3-9183-200111854A1A}" srcOrd="1" destOrd="0" presId="urn:microsoft.com/office/officeart/2005/8/layout/hierarchy3"/>
    <dgm:cxn modelId="{39A213A3-6ACF-46DB-BBAD-D2092C6EDD28}" type="presParOf" srcId="{57C4DD89-165A-4622-9662-500AE1EA9CE0}" destId="{B4DF8EC1-B9AB-4753-8CC7-6A0B129626F3}" srcOrd="2" destOrd="0" presId="urn:microsoft.com/office/officeart/2005/8/layout/hierarchy3"/>
    <dgm:cxn modelId="{60B19972-6DFA-4A60-A1A1-5A1F11DA01CC}" type="presParOf" srcId="{57C4DD89-165A-4622-9662-500AE1EA9CE0}" destId="{696433F6-E9A5-4110-BDFB-D23A6F70A1E9}" srcOrd="3" destOrd="0" presId="urn:microsoft.com/office/officeart/2005/8/layout/hierarchy3"/>
    <dgm:cxn modelId="{4B042D42-CD85-4167-9C3F-8785D9A367AF}" type="presParOf" srcId="{57C4DD89-165A-4622-9662-500AE1EA9CE0}" destId="{F2E140B4-AA4F-4DC3-8CE8-BB5B557322C0}" srcOrd="4" destOrd="0" presId="urn:microsoft.com/office/officeart/2005/8/layout/hierarchy3"/>
    <dgm:cxn modelId="{5F24F585-A550-46A7-828D-CE06F89905A5}" type="presParOf" srcId="{57C4DD89-165A-4622-9662-500AE1EA9CE0}" destId="{2FC86559-5DC9-4689-A7DE-900994EC267C}" srcOrd="5" destOrd="0" presId="urn:microsoft.com/office/officeart/2005/8/layout/hierarchy3"/>
    <dgm:cxn modelId="{C7D1C2AA-B14C-402D-B381-9BF0B9FCE416}" type="presParOf" srcId="{57C4DD89-165A-4622-9662-500AE1EA9CE0}" destId="{11ECFFBA-775C-4FFC-81BD-EA695A2341D4}" srcOrd="6" destOrd="0" presId="urn:microsoft.com/office/officeart/2005/8/layout/hierarchy3"/>
    <dgm:cxn modelId="{B41D9188-2625-458B-A9F6-77486B6F08B0}" type="presParOf" srcId="{57C4DD89-165A-4622-9662-500AE1EA9CE0}" destId="{518B094F-CC8B-4825-B555-DAF0CE08ADB7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5ACE0-E148-4AE6-AA87-9D26211E10F4}">
      <dsp:nvSpPr>
        <dsp:cNvPr id="0" name=""/>
        <dsp:cNvSpPr/>
      </dsp:nvSpPr>
      <dsp:spPr>
        <a:xfrm>
          <a:off x="1775" y="387112"/>
          <a:ext cx="3310185" cy="33101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Инфляция спроса</a:t>
          </a:r>
          <a:endParaRPr lang="ru-RU" sz="2800" kern="1200" dirty="0"/>
        </a:p>
      </dsp:txBody>
      <dsp:txXfrm>
        <a:off x="486540" y="871877"/>
        <a:ext cx="2340655" cy="2340655"/>
      </dsp:txXfrm>
    </dsp:sp>
    <dsp:sp modelId="{2496DEE3-5008-4309-BCF2-F13744FE111F}">
      <dsp:nvSpPr>
        <dsp:cNvPr id="0" name=""/>
        <dsp:cNvSpPr/>
      </dsp:nvSpPr>
      <dsp:spPr>
        <a:xfrm>
          <a:off x="3053875" y="-80691"/>
          <a:ext cx="2063074" cy="1117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/>
        </a:p>
      </dsp:txBody>
      <dsp:txXfrm>
        <a:off x="3053875" y="142746"/>
        <a:ext cx="1727918" cy="670313"/>
      </dsp:txXfrm>
    </dsp:sp>
    <dsp:sp modelId="{8F60D693-C4A8-494D-9F1B-6B6F17533EA8}">
      <dsp:nvSpPr>
        <dsp:cNvPr id="0" name=""/>
        <dsp:cNvSpPr/>
      </dsp:nvSpPr>
      <dsp:spPr>
        <a:xfrm>
          <a:off x="4975642" y="387112"/>
          <a:ext cx="3310185" cy="33101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Инфляция предложения (издержек)</a:t>
          </a:r>
          <a:endParaRPr lang="ru-RU" sz="2800" kern="1200" dirty="0"/>
        </a:p>
      </dsp:txBody>
      <dsp:txXfrm>
        <a:off x="5460407" y="871877"/>
        <a:ext cx="2340655" cy="2340655"/>
      </dsp:txXfrm>
    </dsp:sp>
    <dsp:sp modelId="{F2D159CC-7EFC-4428-A898-ED923F532024}">
      <dsp:nvSpPr>
        <dsp:cNvPr id="0" name=""/>
        <dsp:cNvSpPr/>
      </dsp:nvSpPr>
      <dsp:spPr>
        <a:xfrm rot="10800000">
          <a:off x="3170653" y="3047914"/>
          <a:ext cx="2063074" cy="1117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/>
        </a:p>
      </dsp:txBody>
      <dsp:txXfrm rot="10800000">
        <a:off x="3505809" y="3271351"/>
        <a:ext cx="1727918" cy="67031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FF174-9D0A-4DD1-9383-ACEEA3234FF4}">
      <dsp:nvSpPr>
        <dsp:cNvPr id="0" name=""/>
        <dsp:cNvSpPr/>
      </dsp:nvSpPr>
      <dsp:spPr>
        <a:xfrm>
          <a:off x="75989" y="499160"/>
          <a:ext cx="7264502" cy="9701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Инфляция предложения (издержек)</a:t>
          </a:r>
          <a:endParaRPr lang="ru-RU" sz="3600" kern="1200" dirty="0"/>
        </a:p>
      </dsp:txBody>
      <dsp:txXfrm>
        <a:off x="104403" y="527574"/>
        <a:ext cx="7207674" cy="913282"/>
      </dsp:txXfrm>
    </dsp:sp>
    <dsp:sp modelId="{5388A5E2-E6E8-4F69-A127-E70AC02AFE05}">
      <dsp:nvSpPr>
        <dsp:cNvPr id="0" name=""/>
        <dsp:cNvSpPr/>
      </dsp:nvSpPr>
      <dsp:spPr>
        <a:xfrm>
          <a:off x="802440" y="1469271"/>
          <a:ext cx="571992" cy="1309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9954"/>
              </a:lnTo>
              <a:lnTo>
                <a:pt x="571992" y="13099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3BAC3F-3D38-45D3-9183-200111854A1A}">
      <dsp:nvSpPr>
        <dsp:cNvPr id="0" name=""/>
        <dsp:cNvSpPr/>
      </dsp:nvSpPr>
      <dsp:spPr>
        <a:xfrm>
          <a:off x="1374432" y="2014069"/>
          <a:ext cx="7148969" cy="15303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Увеличение издержек производства (вследствие роста заработной платы и за счет роста цен  на сырье и энергию) вызывает рост цен на товары и услуги</a:t>
          </a:r>
          <a:endParaRPr lang="ru-RU" sz="2800" b="0" i="0" kern="1200" dirty="0">
            <a:latin typeface="+mn-lt"/>
          </a:endParaRPr>
        </a:p>
      </dsp:txBody>
      <dsp:txXfrm>
        <a:off x="1419253" y="2058890"/>
        <a:ext cx="7059327" cy="14406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30F66-0503-4AF6-8D70-5BF6710329B8}">
      <dsp:nvSpPr>
        <dsp:cNvPr id="0" name=""/>
        <dsp:cNvSpPr/>
      </dsp:nvSpPr>
      <dsp:spPr>
        <a:xfrm>
          <a:off x="3744416" y="1017017"/>
          <a:ext cx="2707228" cy="1297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4322"/>
              </a:lnTo>
              <a:lnTo>
                <a:pt x="2707228" y="1084322"/>
              </a:lnTo>
              <a:lnTo>
                <a:pt x="2707228" y="12978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23BC31-CEC7-45B6-B069-DDDEB722EF2C}">
      <dsp:nvSpPr>
        <dsp:cNvPr id="0" name=""/>
        <dsp:cNvSpPr/>
      </dsp:nvSpPr>
      <dsp:spPr>
        <a:xfrm>
          <a:off x="3698696" y="1017017"/>
          <a:ext cx="91440" cy="21686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55072"/>
              </a:lnTo>
              <a:lnTo>
                <a:pt x="48079" y="1955072"/>
              </a:lnTo>
              <a:lnTo>
                <a:pt x="48079" y="21686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CFCFA1-0B9D-4279-8C52-3DCDC77C49E3}">
      <dsp:nvSpPr>
        <dsp:cNvPr id="0" name=""/>
        <dsp:cNvSpPr/>
      </dsp:nvSpPr>
      <dsp:spPr>
        <a:xfrm>
          <a:off x="1020467" y="1017017"/>
          <a:ext cx="2723948" cy="1297896"/>
        </a:xfrm>
        <a:custGeom>
          <a:avLst/>
          <a:gdLst/>
          <a:ahLst/>
          <a:cxnLst/>
          <a:rect l="0" t="0" r="0" b="0"/>
          <a:pathLst>
            <a:path>
              <a:moveTo>
                <a:pt x="2723948" y="0"/>
              </a:moveTo>
              <a:lnTo>
                <a:pt x="2723948" y="1084322"/>
              </a:lnTo>
              <a:lnTo>
                <a:pt x="0" y="1084322"/>
              </a:lnTo>
              <a:lnTo>
                <a:pt x="0" y="12978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E58CEA-1E3E-479D-B2BA-19AE727E066D}">
      <dsp:nvSpPr>
        <dsp:cNvPr id="0" name=""/>
        <dsp:cNvSpPr/>
      </dsp:nvSpPr>
      <dsp:spPr>
        <a:xfrm>
          <a:off x="2256560" y="0"/>
          <a:ext cx="2975711" cy="10170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u="none" kern="1200" dirty="0">
              <a:latin typeface="+mj-lt"/>
              <a:cs typeface="Times New Roman" panose="02020603050405020304" pitchFamily="18" charset="0"/>
            </a:rPr>
            <a:t>От инфляции проигрывают</a:t>
          </a:r>
          <a:endParaRPr lang="ru-RU" sz="2800" u="none" kern="1200" dirty="0">
            <a:latin typeface="+mj-lt"/>
          </a:endParaRPr>
        </a:p>
      </dsp:txBody>
      <dsp:txXfrm>
        <a:off x="2256560" y="0"/>
        <a:ext cx="2975711" cy="1017017"/>
      </dsp:txXfrm>
    </dsp:sp>
    <dsp:sp modelId="{969B2047-4E5B-4695-BABE-267A652022C3}">
      <dsp:nvSpPr>
        <dsp:cNvPr id="0" name=""/>
        <dsp:cNvSpPr/>
      </dsp:nvSpPr>
      <dsp:spPr>
        <a:xfrm>
          <a:off x="3450" y="2314913"/>
          <a:ext cx="2034034" cy="18435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>
              <a:latin typeface="+mj-lt"/>
              <a:cs typeface="Times New Roman" panose="02020603050405020304" pitchFamily="18" charset="0"/>
            </a:rPr>
            <a:t>Вкладчики</a:t>
          </a:r>
          <a:r>
            <a:rPr lang="ru-RU" sz="3000" kern="1200" dirty="0">
              <a:latin typeface="+mj-lt"/>
              <a:cs typeface="Times New Roman" panose="02020603050405020304" pitchFamily="18" charset="0"/>
            </a:rPr>
            <a:t> </a:t>
          </a:r>
          <a:endParaRPr lang="ru-RU" sz="3000" kern="1200" dirty="0">
            <a:latin typeface="+mj-lt"/>
          </a:endParaRPr>
        </a:p>
      </dsp:txBody>
      <dsp:txXfrm>
        <a:off x="3450" y="2314913"/>
        <a:ext cx="2034034" cy="1843588"/>
      </dsp:txXfrm>
    </dsp:sp>
    <dsp:sp modelId="{B190F178-BBC1-4634-9C2D-53A2FA9A53A2}">
      <dsp:nvSpPr>
        <dsp:cNvPr id="0" name=""/>
        <dsp:cNvSpPr/>
      </dsp:nvSpPr>
      <dsp:spPr>
        <a:xfrm>
          <a:off x="2475351" y="3185662"/>
          <a:ext cx="2542848" cy="18435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+mj-lt"/>
              <a:cs typeface="Times New Roman" panose="02020603050405020304" pitchFamily="18" charset="0"/>
            </a:rPr>
            <a:t>Люди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c </a:t>
          </a:r>
          <a:r>
            <a:rPr lang="ru-RU" sz="2800" kern="1200" dirty="0">
              <a:latin typeface="+mj-lt"/>
              <a:cs typeface="Times New Roman" panose="02020603050405020304" pitchFamily="18" charset="0"/>
            </a:rPr>
            <a:t>фиксированным доходом </a:t>
          </a:r>
          <a:endParaRPr lang="ru-RU" sz="2800" kern="1200" dirty="0">
            <a:latin typeface="+mj-lt"/>
          </a:endParaRPr>
        </a:p>
      </dsp:txBody>
      <dsp:txXfrm>
        <a:off x="2475351" y="3185662"/>
        <a:ext cx="2542848" cy="1843588"/>
      </dsp:txXfrm>
    </dsp:sp>
    <dsp:sp modelId="{863A3BF5-1E0C-4B81-9476-9B2F23B36089}">
      <dsp:nvSpPr>
        <dsp:cNvPr id="0" name=""/>
        <dsp:cNvSpPr/>
      </dsp:nvSpPr>
      <dsp:spPr>
        <a:xfrm>
          <a:off x="5434627" y="2314913"/>
          <a:ext cx="2034034" cy="18435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>
              <a:latin typeface="+mn-lt"/>
              <a:cs typeface="Times New Roman" panose="02020603050405020304" pitchFamily="18" charset="0"/>
            </a:rPr>
            <a:t>Кредиторы</a:t>
          </a:r>
          <a:endParaRPr lang="ru-RU" sz="2800" b="0" kern="1200" dirty="0">
            <a:latin typeface="+mn-lt"/>
          </a:endParaRPr>
        </a:p>
      </dsp:txBody>
      <dsp:txXfrm>
        <a:off x="5434627" y="2314913"/>
        <a:ext cx="2034034" cy="18435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30F66-0503-4AF6-8D70-5BF6710329B8}">
      <dsp:nvSpPr>
        <dsp:cNvPr id="0" name=""/>
        <dsp:cNvSpPr/>
      </dsp:nvSpPr>
      <dsp:spPr>
        <a:xfrm>
          <a:off x="3736056" y="2159786"/>
          <a:ext cx="2044546" cy="709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838"/>
              </a:lnTo>
              <a:lnTo>
                <a:pt x="2044546" y="354838"/>
              </a:lnTo>
              <a:lnTo>
                <a:pt x="2044546" y="7096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CFCFA1-0B9D-4279-8C52-3DCDC77C49E3}">
      <dsp:nvSpPr>
        <dsp:cNvPr id="0" name=""/>
        <dsp:cNvSpPr/>
      </dsp:nvSpPr>
      <dsp:spPr>
        <a:xfrm>
          <a:off x="1691509" y="2159786"/>
          <a:ext cx="2044546" cy="709677"/>
        </a:xfrm>
        <a:custGeom>
          <a:avLst/>
          <a:gdLst/>
          <a:ahLst/>
          <a:cxnLst/>
          <a:rect l="0" t="0" r="0" b="0"/>
          <a:pathLst>
            <a:path>
              <a:moveTo>
                <a:pt x="2044546" y="0"/>
              </a:moveTo>
              <a:lnTo>
                <a:pt x="2044546" y="354838"/>
              </a:lnTo>
              <a:lnTo>
                <a:pt x="0" y="354838"/>
              </a:lnTo>
              <a:lnTo>
                <a:pt x="0" y="7096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E58CEA-1E3E-479D-B2BA-19AE727E066D}">
      <dsp:nvSpPr>
        <dsp:cNvPr id="0" name=""/>
        <dsp:cNvSpPr/>
      </dsp:nvSpPr>
      <dsp:spPr>
        <a:xfrm>
          <a:off x="1264081" y="470078"/>
          <a:ext cx="4943950" cy="16897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u="none" kern="1200" dirty="0">
              <a:latin typeface="+mj-lt"/>
              <a:cs typeface="Times New Roman" panose="02020603050405020304" pitchFamily="18" charset="0"/>
            </a:rPr>
            <a:t>От инфляции выигрывают </a:t>
          </a:r>
          <a:endParaRPr lang="ru-RU" sz="2800" u="none" kern="1200" dirty="0">
            <a:latin typeface="+mj-lt"/>
          </a:endParaRPr>
        </a:p>
      </dsp:txBody>
      <dsp:txXfrm>
        <a:off x="1264081" y="470078"/>
        <a:ext cx="4943950" cy="1689708"/>
      </dsp:txXfrm>
    </dsp:sp>
    <dsp:sp modelId="{969B2047-4E5B-4695-BABE-267A652022C3}">
      <dsp:nvSpPr>
        <dsp:cNvPr id="0" name=""/>
        <dsp:cNvSpPr/>
      </dsp:nvSpPr>
      <dsp:spPr>
        <a:xfrm>
          <a:off x="1801" y="2869464"/>
          <a:ext cx="3379416" cy="16897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Заёмщи</a:t>
          </a:r>
          <a:r>
            <a:rPr lang="ru-RU" sz="2800" b="0" kern="1200" dirty="0">
              <a:latin typeface="+mn-lt"/>
              <a:cs typeface="Times New Roman" panose="02020603050405020304" pitchFamily="18" charset="0"/>
            </a:rPr>
            <a:t>ки</a:t>
          </a:r>
          <a:r>
            <a:rPr lang="ru-RU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3000" kern="1200" dirty="0"/>
        </a:p>
      </dsp:txBody>
      <dsp:txXfrm>
        <a:off x="1801" y="2869464"/>
        <a:ext cx="3379416" cy="1689708"/>
      </dsp:txXfrm>
    </dsp:sp>
    <dsp:sp modelId="{863A3BF5-1E0C-4B81-9476-9B2F23B36089}">
      <dsp:nvSpPr>
        <dsp:cNvPr id="0" name=""/>
        <dsp:cNvSpPr/>
      </dsp:nvSpPr>
      <dsp:spPr>
        <a:xfrm>
          <a:off x="4090895" y="2869464"/>
          <a:ext cx="3379416" cy="16897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>
              <a:latin typeface="+mn-lt"/>
              <a:cs typeface="Times New Roman" panose="02020603050405020304" pitchFamily="18" charset="0"/>
            </a:rPr>
            <a:t>Правительство</a:t>
          </a:r>
          <a:endParaRPr lang="ru-RU" sz="2800" b="0" kern="1200" dirty="0">
            <a:latin typeface="+mn-lt"/>
          </a:endParaRPr>
        </a:p>
      </dsp:txBody>
      <dsp:txXfrm>
        <a:off x="4090895" y="2869464"/>
        <a:ext cx="3379416" cy="16897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D77DE-FD0B-4EBB-BC01-13EE893190AB}">
      <dsp:nvSpPr>
        <dsp:cNvPr id="0" name=""/>
        <dsp:cNvSpPr/>
      </dsp:nvSpPr>
      <dsp:spPr>
        <a:xfrm>
          <a:off x="4093496" y="1166222"/>
          <a:ext cx="2975380" cy="855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2165"/>
              </a:lnTo>
              <a:lnTo>
                <a:pt x="2975380" y="612165"/>
              </a:lnTo>
              <a:lnTo>
                <a:pt x="2975380" y="8550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3970A-421E-474D-B344-BEBE460ABD77}">
      <dsp:nvSpPr>
        <dsp:cNvPr id="0" name=""/>
        <dsp:cNvSpPr/>
      </dsp:nvSpPr>
      <dsp:spPr>
        <a:xfrm>
          <a:off x="4047776" y="1166222"/>
          <a:ext cx="91440" cy="8596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596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F96EC-6674-4484-A2A2-7D02667B57D7}">
      <dsp:nvSpPr>
        <dsp:cNvPr id="0" name=""/>
        <dsp:cNvSpPr/>
      </dsp:nvSpPr>
      <dsp:spPr>
        <a:xfrm>
          <a:off x="1160722" y="1166222"/>
          <a:ext cx="2932773" cy="855037"/>
        </a:xfrm>
        <a:custGeom>
          <a:avLst/>
          <a:gdLst/>
          <a:ahLst/>
          <a:cxnLst/>
          <a:rect l="0" t="0" r="0" b="0"/>
          <a:pathLst>
            <a:path>
              <a:moveTo>
                <a:pt x="2932773" y="0"/>
              </a:moveTo>
              <a:lnTo>
                <a:pt x="2932773" y="612165"/>
              </a:lnTo>
              <a:lnTo>
                <a:pt x="0" y="612165"/>
              </a:lnTo>
              <a:lnTo>
                <a:pt x="0" y="8550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5B2EB3-23BA-4ADC-9D35-93DFCE8FDFA6}">
      <dsp:nvSpPr>
        <dsp:cNvPr id="0" name=""/>
        <dsp:cNvSpPr/>
      </dsp:nvSpPr>
      <dsp:spPr>
        <a:xfrm>
          <a:off x="2252410" y="9688"/>
          <a:ext cx="3682173" cy="11565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Показатели динамики уровня цен</a:t>
          </a:r>
          <a:endParaRPr lang="ru-RU" sz="2800" b="1" kern="1200" dirty="0"/>
        </a:p>
      </dsp:txBody>
      <dsp:txXfrm>
        <a:off x="2252410" y="9688"/>
        <a:ext cx="3682173" cy="1156534"/>
      </dsp:txXfrm>
    </dsp:sp>
    <dsp:sp modelId="{AED58B30-7DE4-43E4-8D62-6234B56337A1}">
      <dsp:nvSpPr>
        <dsp:cNvPr id="0" name=""/>
        <dsp:cNvSpPr/>
      </dsp:nvSpPr>
      <dsp:spPr>
        <a:xfrm>
          <a:off x="4188" y="2021260"/>
          <a:ext cx="2313068" cy="21250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/>
            <a:t>Индекс- дефлятор ВВП</a:t>
          </a:r>
          <a:endParaRPr lang="ru-RU" sz="2800" b="0" kern="1200" dirty="0"/>
        </a:p>
      </dsp:txBody>
      <dsp:txXfrm>
        <a:off x="4188" y="2021260"/>
        <a:ext cx="2313068" cy="2125027"/>
      </dsp:txXfrm>
    </dsp:sp>
    <dsp:sp modelId="{320B9D86-412B-4A8A-A9B3-D48FE86EC1A5}">
      <dsp:nvSpPr>
        <dsp:cNvPr id="0" name=""/>
        <dsp:cNvSpPr/>
      </dsp:nvSpPr>
      <dsp:spPr>
        <a:xfrm>
          <a:off x="2781697" y="2025909"/>
          <a:ext cx="2623597" cy="21250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/>
            <a:t>Индекс потребительских цен на товары и услуги</a:t>
          </a:r>
          <a:endParaRPr lang="ru-RU" sz="2800" b="0" kern="1200" dirty="0"/>
        </a:p>
      </dsp:txBody>
      <dsp:txXfrm>
        <a:off x="2781697" y="2025909"/>
        <a:ext cx="2623597" cy="2125027"/>
      </dsp:txXfrm>
    </dsp:sp>
    <dsp:sp modelId="{F150C8B6-DB78-47C1-8F85-3B62C6553FF6}">
      <dsp:nvSpPr>
        <dsp:cNvPr id="0" name=""/>
        <dsp:cNvSpPr/>
      </dsp:nvSpPr>
      <dsp:spPr>
        <a:xfrm>
          <a:off x="5912343" y="2021260"/>
          <a:ext cx="2313068" cy="21257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/>
            <a:t>Норма инфляции</a:t>
          </a:r>
          <a:endParaRPr lang="ru-RU" sz="2800" b="0" kern="1200" dirty="0"/>
        </a:p>
      </dsp:txBody>
      <dsp:txXfrm>
        <a:off x="5912343" y="2021260"/>
        <a:ext cx="2313068" cy="21257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F5CE6-73D5-4BA6-AA7E-74699F7D0C68}">
      <dsp:nvSpPr>
        <dsp:cNvPr id="0" name=""/>
        <dsp:cNvSpPr/>
      </dsp:nvSpPr>
      <dsp:spPr>
        <a:xfrm>
          <a:off x="4103680" y="2001992"/>
          <a:ext cx="2245727" cy="779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754"/>
              </a:lnTo>
              <a:lnTo>
                <a:pt x="2245727" y="389754"/>
              </a:lnTo>
              <a:lnTo>
                <a:pt x="2245727" y="7795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F43BBF-1205-4F85-A8E3-10BC14566185}">
      <dsp:nvSpPr>
        <dsp:cNvPr id="0" name=""/>
        <dsp:cNvSpPr/>
      </dsp:nvSpPr>
      <dsp:spPr>
        <a:xfrm>
          <a:off x="1857952" y="2001992"/>
          <a:ext cx="2245727" cy="779508"/>
        </a:xfrm>
        <a:custGeom>
          <a:avLst/>
          <a:gdLst/>
          <a:ahLst/>
          <a:cxnLst/>
          <a:rect l="0" t="0" r="0" b="0"/>
          <a:pathLst>
            <a:path>
              <a:moveTo>
                <a:pt x="2245727" y="0"/>
              </a:moveTo>
              <a:lnTo>
                <a:pt x="2245727" y="389754"/>
              </a:lnTo>
              <a:lnTo>
                <a:pt x="0" y="389754"/>
              </a:lnTo>
              <a:lnTo>
                <a:pt x="0" y="7795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AE60A9-6F16-4B66-B276-3D7C2AC4C354}">
      <dsp:nvSpPr>
        <dsp:cNvPr id="0" name=""/>
        <dsp:cNvSpPr/>
      </dsp:nvSpPr>
      <dsp:spPr>
        <a:xfrm>
          <a:off x="1622503" y="423747"/>
          <a:ext cx="4962353" cy="15782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cs typeface="Times New Roman" panose="02020603050405020304" pitchFamily="18" charset="0"/>
            </a:rPr>
            <a:t>Последствия инфляционных ожиданий </a:t>
          </a:r>
          <a:r>
            <a:rPr lang="ru-RU" sz="2800" b="0" kern="1200" dirty="0" smtClean="0">
              <a:cs typeface="Times New Roman" panose="02020603050405020304" pitchFamily="18" charset="0"/>
            </a:rPr>
            <a:t>(Например, парламент утверждает дефицитный </a:t>
          </a:r>
          <a:r>
            <a:rPr lang="ru-RU" sz="2800" b="0" kern="1200" dirty="0" err="1" smtClean="0">
              <a:cs typeface="Times New Roman" panose="02020603050405020304" pitchFamily="18" charset="0"/>
            </a:rPr>
            <a:t>гос.бюджет</a:t>
          </a:r>
          <a:r>
            <a:rPr lang="ru-RU" sz="2800" b="0" kern="1200" dirty="0" smtClean="0">
              <a:cs typeface="Times New Roman" panose="02020603050405020304" pitchFamily="18" charset="0"/>
            </a:rPr>
            <a:t>)</a:t>
          </a:r>
          <a:endParaRPr lang="ru-RU" sz="2800" b="0" kern="1200" dirty="0" smtClean="0">
            <a:cs typeface="Times New Roman" panose="02020603050405020304" pitchFamily="18" charset="0"/>
          </a:endParaRPr>
        </a:p>
      </dsp:txBody>
      <dsp:txXfrm>
        <a:off x="1622503" y="423747"/>
        <a:ext cx="4962353" cy="1578245"/>
      </dsp:txXfrm>
    </dsp:sp>
    <dsp:sp modelId="{FC0225B5-F66B-4870-9214-911C6D0A7BC5}">
      <dsp:nvSpPr>
        <dsp:cNvPr id="0" name=""/>
        <dsp:cNvSpPr/>
      </dsp:nvSpPr>
      <dsp:spPr>
        <a:xfrm>
          <a:off x="1978" y="2781501"/>
          <a:ext cx="3711946" cy="18559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Рост спроса</a:t>
          </a:r>
          <a:endParaRPr lang="ru-RU" sz="2800" kern="1200" dirty="0"/>
        </a:p>
      </dsp:txBody>
      <dsp:txXfrm>
        <a:off x="1978" y="2781501"/>
        <a:ext cx="3711946" cy="1855973"/>
      </dsp:txXfrm>
    </dsp:sp>
    <dsp:sp modelId="{3D8C02C9-C381-44D1-8DD0-61E92A3D361D}">
      <dsp:nvSpPr>
        <dsp:cNvPr id="0" name=""/>
        <dsp:cNvSpPr/>
      </dsp:nvSpPr>
      <dsp:spPr>
        <a:xfrm>
          <a:off x="4493434" y="2781501"/>
          <a:ext cx="3711946" cy="18559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Рост инфляции</a:t>
          </a:r>
          <a:endParaRPr lang="ru-RU" sz="2800" kern="1200" dirty="0"/>
        </a:p>
      </dsp:txBody>
      <dsp:txXfrm>
        <a:off x="4493434" y="2781501"/>
        <a:ext cx="3711946" cy="18559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F5F87-3ABC-4A61-8424-8AF1494D8C20}">
      <dsp:nvSpPr>
        <dsp:cNvPr id="0" name=""/>
        <dsp:cNvSpPr/>
      </dsp:nvSpPr>
      <dsp:spPr>
        <a:xfrm>
          <a:off x="0" y="1674"/>
          <a:ext cx="8568952" cy="10003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+mn-lt"/>
            </a:rPr>
            <a:t>Фирмы</a:t>
          </a:r>
          <a:r>
            <a:rPr lang="en-US" sz="2800" b="1" kern="1200" dirty="0" smtClean="0">
              <a:latin typeface="+mn-lt"/>
            </a:rPr>
            <a:t> </a:t>
          </a:r>
          <a:r>
            <a:rPr lang="en-US" sz="2800" b="0" kern="1200" dirty="0" smtClean="0">
              <a:latin typeface="+mn-lt"/>
            </a:rPr>
            <a:t>-</a:t>
          </a:r>
          <a:r>
            <a:rPr lang="ru-RU" sz="2800" b="0" kern="1200" dirty="0" smtClean="0">
              <a:latin typeface="+mn-lt"/>
            </a:rPr>
            <a:t> инвестируют денежный капитал в машины и оборудование, увеличивают запасы материалов</a:t>
          </a:r>
          <a:endParaRPr lang="ru-RU" sz="2800" b="0" kern="1200" dirty="0">
            <a:latin typeface="+mn-lt"/>
          </a:endParaRPr>
        </a:p>
      </dsp:txBody>
      <dsp:txXfrm>
        <a:off x="48831" y="50505"/>
        <a:ext cx="8471290" cy="902642"/>
      </dsp:txXfrm>
    </dsp:sp>
    <dsp:sp modelId="{536BEE01-4B91-4C11-82B7-50FA736E0001}">
      <dsp:nvSpPr>
        <dsp:cNvPr id="0" name=""/>
        <dsp:cNvSpPr/>
      </dsp:nvSpPr>
      <dsp:spPr>
        <a:xfrm>
          <a:off x="0" y="1016294"/>
          <a:ext cx="8568952" cy="10003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+mn-lt"/>
            </a:rPr>
            <a:t>Домохозяйства</a:t>
          </a:r>
          <a:r>
            <a:rPr lang="en-US" sz="2800" b="1" kern="1200" dirty="0" smtClean="0">
              <a:latin typeface="+mn-lt"/>
            </a:rPr>
            <a:t> </a:t>
          </a:r>
          <a:r>
            <a:rPr lang="en-US" sz="2800" b="0" kern="1200" dirty="0" smtClean="0">
              <a:latin typeface="+mn-lt"/>
            </a:rPr>
            <a:t>-</a:t>
          </a:r>
          <a:r>
            <a:rPr lang="ru-RU" sz="2800" b="0" kern="1200" dirty="0" smtClean="0">
              <a:latin typeface="+mn-lt"/>
            </a:rPr>
            <a:t> приобретают товары длительного пользования</a:t>
          </a:r>
          <a:endParaRPr lang="ru-RU" sz="2800" b="0" kern="1200" dirty="0">
            <a:latin typeface="+mn-lt"/>
          </a:endParaRPr>
        </a:p>
      </dsp:txBody>
      <dsp:txXfrm>
        <a:off x="48831" y="1065125"/>
        <a:ext cx="8471290" cy="902642"/>
      </dsp:txXfrm>
    </dsp:sp>
    <dsp:sp modelId="{F69339A6-F2B5-4FAE-B6BC-DD8BE4DC044D}">
      <dsp:nvSpPr>
        <dsp:cNvPr id="0" name=""/>
        <dsp:cNvSpPr/>
      </dsp:nvSpPr>
      <dsp:spPr>
        <a:xfrm>
          <a:off x="0" y="2030914"/>
          <a:ext cx="8568952" cy="10003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Фирмы</a:t>
          </a:r>
          <a:r>
            <a:rPr lang="en-US" sz="2800" b="1" kern="1200" dirty="0" smtClean="0"/>
            <a:t> </a:t>
          </a:r>
          <a:r>
            <a:rPr lang="en-US" sz="2800" b="0" kern="1200" dirty="0" smtClean="0"/>
            <a:t>-</a:t>
          </a:r>
          <a:r>
            <a:rPr lang="ru-RU" sz="2800" b="0" kern="1200" dirty="0" smtClean="0"/>
            <a:t> и домохозяйства больше будут покупать в кредит</a:t>
          </a:r>
          <a:endParaRPr lang="ru-RU" sz="2800" b="0" kern="1200" dirty="0"/>
        </a:p>
      </dsp:txBody>
      <dsp:txXfrm>
        <a:off x="48831" y="2079745"/>
        <a:ext cx="8471290" cy="902642"/>
      </dsp:txXfrm>
    </dsp:sp>
    <dsp:sp modelId="{3DC36E79-6D74-4925-996A-FDDD55C3B94E}">
      <dsp:nvSpPr>
        <dsp:cNvPr id="0" name=""/>
        <dsp:cNvSpPr/>
      </dsp:nvSpPr>
      <dsp:spPr>
        <a:xfrm>
          <a:off x="0" y="3045534"/>
          <a:ext cx="8568952" cy="10003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Профсоюзы и отд. наемные работники</a:t>
          </a:r>
          <a:r>
            <a:rPr lang="en-US" sz="2800" b="1" kern="1200" dirty="0" smtClean="0"/>
            <a:t> -</a:t>
          </a:r>
          <a:r>
            <a:rPr lang="ru-RU" sz="2800" b="1" kern="1200" dirty="0" smtClean="0"/>
            <a:t> </a:t>
          </a:r>
          <a:r>
            <a:rPr lang="ru-RU" sz="2800" kern="1200" dirty="0" smtClean="0"/>
            <a:t>будут добиваться повышения ставок з/п</a:t>
          </a:r>
          <a:endParaRPr lang="ru-RU" sz="500" kern="1200" dirty="0"/>
        </a:p>
      </dsp:txBody>
      <dsp:txXfrm>
        <a:off x="48831" y="3094365"/>
        <a:ext cx="8471290" cy="902642"/>
      </dsp:txXfrm>
    </dsp:sp>
    <dsp:sp modelId="{99FF5B15-D136-47A7-B69D-AE3884AAA6F2}">
      <dsp:nvSpPr>
        <dsp:cNvPr id="0" name=""/>
        <dsp:cNvSpPr/>
      </dsp:nvSpPr>
      <dsp:spPr>
        <a:xfrm>
          <a:off x="0" y="4061828"/>
          <a:ext cx="8568952" cy="10003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Фирмы добывающих отраслей</a:t>
          </a:r>
          <a:r>
            <a:rPr lang="en-US" sz="2800" b="1" kern="1200" dirty="0" smtClean="0"/>
            <a:t> -</a:t>
          </a:r>
          <a:r>
            <a:rPr lang="ru-RU" sz="2800" kern="1200" dirty="0" smtClean="0"/>
            <a:t> повысят цены на сырье</a:t>
          </a:r>
          <a:endParaRPr lang="ru-RU" sz="500" kern="1200" dirty="0"/>
        </a:p>
      </dsp:txBody>
      <dsp:txXfrm>
        <a:off x="48831" y="4110659"/>
        <a:ext cx="8471290" cy="9026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72D33-24D0-4DA3-B580-AF3ED5C816A7}">
      <dsp:nvSpPr>
        <dsp:cNvPr id="0" name=""/>
        <dsp:cNvSpPr/>
      </dsp:nvSpPr>
      <dsp:spPr>
        <a:xfrm>
          <a:off x="37942" y="525445"/>
          <a:ext cx="3960005" cy="39600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Спрос на труд растет, увеличивается занятость, падает безработица, растет ставка з/п</a:t>
          </a:r>
          <a:endParaRPr lang="ru-RU" sz="2800" kern="1200" dirty="0"/>
        </a:p>
      </dsp:txBody>
      <dsp:txXfrm>
        <a:off x="617871" y="1105374"/>
        <a:ext cx="2800147" cy="2800147"/>
      </dsp:txXfrm>
    </dsp:sp>
    <dsp:sp modelId="{097E29F3-7D1E-4AEE-BA88-B4C6CD4D0367}">
      <dsp:nvSpPr>
        <dsp:cNvPr id="0" name=""/>
        <dsp:cNvSpPr/>
      </dsp:nvSpPr>
      <dsp:spPr>
        <a:xfrm rot="21559333">
          <a:off x="3479237" y="85231"/>
          <a:ext cx="1588425" cy="11854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0" kern="1200"/>
        </a:p>
      </dsp:txBody>
      <dsp:txXfrm>
        <a:off x="3479249" y="324428"/>
        <a:ext cx="1232783" cy="711284"/>
      </dsp:txXfrm>
    </dsp:sp>
    <dsp:sp modelId="{6E1714BC-0C91-4DDA-BA30-1CE53F840CCC}">
      <dsp:nvSpPr>
        <dsp:cNvPr id="0" name=""/>
        <dsp:cNvSpPr/>
      </dsp:nvSpPr>
      <dsp:spPr>
        <a:xfrm>
          <a:off x="4716740" y="453441"/>
          <a:ext cx="3960005" cy="39600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 smtClean="0"/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Занятость падает, безработица растет, предложение труда превышает спрос на труд, снижается ставка з/п</a:t>
          </a:r>
          <a:endParaRPr lang="ru-RU" sz="2800" kern="1200" dirty="0"/>
        </a:p>
      </dsp:txBody>
      <dsp:txXfrm>
        <a:off x="5296669" y="1033370"/>
        <a:ext cx="2800147" cy="2800147"/>
      </dsp:txXfrm>
    </dsp:sp>
    <dsp:sp modelId="{0C3C7B8B-779C-4B44-9113-291C9BC47872}">
      <dsp:nvSpPr>
        <dsp:cNvPr id="0" name=""/>
        <dsp:cNvSpPr/>
      </dsp:nvSpPr>
      <dsp:spPr>
        <a:xfrm rot="10736883">
          <a:off x="3597164" y="3693594"/>
          <a:ext cx="1648176" cy="11854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0" kern="1200"/>
        </a:p>
      </dsp:txBody>
      <dsp:txXfrm rot="10800000">
        <a:off x="3952776" y="3927423"/>
        <a:ext cx="1292534" cy="7112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56364-3ED3-4003-936C-C22EE7C5EC73}">
      <dsp:nvSpPr>
        <dsp:cNvPr id="0" name=""/>
        <dsp:cNvSpPr/>
      </dsp:nvSpPr>
      <dsp:spPr>
        <a:xfrm>
          <a:off x="0" y="554418"/>
          <a:ext cx="8720809" cy="1455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832" tIns="458216" rIns="676832" bIns="199136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0" kern="1200" dirty="0"/>
            <a:t>Индексация доходов, контроль уровня цен, повышение учетной ставки </a:t>
          </a:r>
        </a:p>
      </dsp:txBody>
      <dsp:txXfrm>
        <a:off x="0" y="554418"/>
        <a:ext cx="8720809" cy="1455300"/>
      </dsp:txXfrm>
    </dsp:sp>
    <dsp:sp modelId="{19D6DE97-18EF-4D56-96DE-2245D3F96F02}">
      <dsp:nvSpPr>
        <dsp:cNvPr id="0" name=""/>
        <dsp:cNvSpPr/>
      </dsp:nvSpPr>
      <dsp:spPr>
        <a:xfrm>
          <a:off x="436040" y="11623"/>
          <a:ext cx="7920003" cy="8675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738" tIns="0" rIns="230738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u="none" kern="1200" dirty="0">
              <a:latin typeface="+mn-lt"/>
              <a:cs typeface="Times New Roman" panose="02020603050405020304" pitchFamily="18" charset="0"/>
            </a:rPr>
            <a:t>Адаптационные меры (приспособление к инфляции</a:t>
          </a:r>
          <a:r>
            <a:rPr lang="ru-RU" sz="2100" b="1" u="none" kern="1200" dirty="0">
              <a:latin typeface="+mn-lt"/>
              <a:cs typeface="Times New Roman" panose="02020603050405020304" pitchFamily="18" charset="0"/>
            </a:rPr>
            <a:t>)</a:t>
          </a:r>
          <a:endParaRPr lang="ru-RU" sz="2100" b="1" u="none" kern="1200" dirty="0">
            <a:latin typeface="+mn-lt"/>
          </a:endParaRPr>
        </a:p>
      </dsp:txBody>
      <dsp:txXfrm>
        <a:off x="478389" y="53972"/>
        <a:ext cx="7835305" cy="782817"/>
      </dsp:txXfrm>
    </dsp:sp>
    <dsp:sp modelId="{EB35B692-7D58-49F1-AE85-F6E4F469F87C}">
      <dsp:nvSpPr>
        <dsp:cNvPr id="0" name=""/>
        <dsp:cNvSpPr/>
      </dsp:nvSpPr>
      <dsp:spPr>
        <a:xfrm>
          <a:off x="0" y="2448163"/>
          <a:ext cx="8720809" cy="2633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832" tIns="458216" rIns="676832" bIns="199136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0" kern="1200" dirty="0"/>
            <a:t>Ограничение денежной массы, повышение нормы обязательного резервирования,  сокращение государственных расходов и социальных программ, увеличение налоговых поступлений в бюджет</a:t>
          </a:r>
        </a:p>
      </dsp:txBody>
      <dsp:txXfrm>
        <a:off x="0" y="2448163"/>
        <a:ext cx="8720809" cy="2633399"/>
      </dsp:txXfrm>
    </dsp:sp>
    <dsp:sp modelId="{9DF7EF29-4CE2-4226-AA08-D53FE30D9A96}">
      <dsp:nvSpPr>
        <dsp:cNvPr id="0" name=""/>
        <dsp:cNvSpPr/>
      </dsp:nvSpPr>
      <dsp:spPr>
        <a:xfrm>
          <a:off x="436040" y="2128518"/>
          <a:ext cx="7920003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738" tIns="0" rIns="230738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u="none" kern="1200" dirty="0">
              <a:latin typeface="+mn-lt"/>
              <a:cs typeface="Times New Roman" panose="02020603050405020304" pitchFamily="18" charset="0"/>
            </a:rPr>
            <a:t>Ликвидационные меры (снижение инфляции)</a:t>
          </a:r>
          <a:endParaRPr lang="ru-RU" sz="2800" u="none" kern="1200" dirty="0">
            <a:latin typeface="+mn-lt"/>
          </a:endParaRPr>
        </a:p>
      </dsp:txBody>
      <dsp:txXfrm>
        <a:off x="467743" y="2160221"/>
        <a:ext cx="7856597" cy="58603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FF174-9D0A-4DD1-9383-ACEEA3234FF4}">
      <dsp:nvSpPr>
        <dsp:cNvPr id="0" name=""/>
        <dsp:cNvSpPr/>
      </dsp:nvSpPr>
      <dsp:spPr>
        <a:xfrm>
          <a:off x="311600" y="0"/>
          <a:ext cx="6824864" cy="685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Инфляция спроса</a:t>
          </a:r>
          <a:endParaRPr lang="ru-RU" sz="3900" kern="1200" dirty="0"/>
        </a:p>
      </dsp:txBody>
      <dsp:txXfrm>
        <a:off x="331670" y="20070"/>
        <a:ext cx="6784724" cy="645092"/>
      </dsp:txXfrm>
    </dsp:sp>
    <dsp:sp modelId="{5388A5E2-E6E8-4F69-A127-E70AC02AFE05}">
      <dsp:nvSpPr>
        <dsp:cNvPr id="0" name=""/>
        <dsp:cNvSpPr/>
      </dsp:nvSpPr>
      <dsp:spPr>
        <a:xfrm>
          <a:off x="994086" y="685232"/>
          <a:ext cx="642655" cy="680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0708"/>
              </a:lnTo>
              <a:lnTo>
                <a:pt x="642655" y="6807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3BAC3F-3D38-45D3-9183-200111854A1A}">
      <dsp:nvSpPr>
        <dsp:cNvPr id="0" name=""/>
        <dsp:cNvSpPr/>
      </dsp:nvSpPr>
      <dsp:spPr>
        <a:xfrm>
          <a:off x="1636742" y="895723"/>
          <a:ext cx="6716323" cy="9404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Равновесие спроса и предложения нарушается со стороны спроса</a:t>
          </a:r>
          <a:endParaRPr lang="ru-RU" sz="2800" b="0" i="0" kern="1200" dirty="0">
            <a:latin typeface="+mn-lt"/>
          </a:endParaRPr>
        </a:p>
      </dsp:txBody>
      <dsp:txXfrm>
        <a:off x="1664286" y="923267"/>
        <a:ext cx="6661235" cy="885346"/>
      </dsp:txXfrm>
    </dsp:sp>
    <dsp:sp modelId="{B4DF8EC1-B9AB-4753-8CC7-6A0B129626F3}">
      <dsp:nvSpPr>
        <dsp:cNvPr id="0" name=""/>
        <dsp:cNvSpPr/>
      </dsp:nvSpPr>
      <dsp:spPr>
        <a:xfrm>
          <a:off x="994086" y="685232"/>
          <a:ext cx="637491" cy="1670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0496"/>
              </a:lnTo>
              <a:lnTo>
                <a:pt x="637491" y="16704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433F6-E9A5-4110-BDFB-D23A6F70A1E9}">
      <dsp:nvSpPr>
        <dsp:cNvPr id="0" name=""/>
        <dsp:cNvSpPr/>
      </dsp:nvSpPr>
      <dsp:spPr>
        <a:xfrm>
          <a:off x="1631578" y="1956628"/>
          <a:ext cx="6716871" cy="79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«Слишком много денег охотятся за слишком малым количеством товаров»</a:t>
          </a:r>
          <a:endParaRPr lang="ru-RU" sz="2800" b="0" i="0" kern="1200" dirty="0">
            <a:solidFill>
              <a:schemeClr val="tx1"/>
            </a:solidFill>
            <a:latin typeface="+mn-lt"/>
          </a:endParaRPr>
        </a:p>
      </dsp:txBody>
      <dsp:txXfrm>
        <a:off x="1654956" y="1980006"/>
        <a:ext cx="6670115" cy="751444"/>
      </dsp:txXfrm>
    </dsp:sp>
    <dsp:sp modelId="{F2E140B4-AA4F-4DC3-8CE8-BB5B557322C0}">
      <dsp:nvSpPr>
        <dsp:cNvPr id="0" name=""/>
        <dsp:cNvSpPr/>
      </dsp:nvSpPr>
      <dsp:spPr>
        <a:xfrm>
          <a:off x="994086" y="685232"/>
          <a:ext cx="635068" cy="2924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4341"/>
              </a:lnTo>
              <a:lnTo>
                <a:pt x="635068" y="29243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86559-5DC9-4689-A7DE-900994EC267C}">
      <dsp:nvSpPr>
        <dsp:cNvPr id="0" name=""/>
        <dsp:cNvSpPr/>
      </dsp:nvSpPr>
      <dsp:spPr>
        <a:xfrm>
          <a:off x="1629155" y="2851542"/>
          <a:ext cx="6716871" cy="15160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Возникает при полной занятости, когда растет объем заработной платы, появляется избыточный совокупный спрос  который толкает цены </a:t>
          </a:r>
          <a:r>
            <a:rPr lang="ru-RU" sz="2800" b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вверх</a:t>
          </a:r>
          <a:endParaRPr lang="ru-RU" sz="2800" b="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1673559" y="2895946"/>
        <a:ext cx="6628063" cy="1427255"/>
      </dsp:txXfrm>
    </dsp:sp>
    <dsp:sp modelId="{11ECFFBA-775C-4FFC-81BD-EA695A2341D4}">
      <dsp:nvSpPr>
        <dsp:cNvPr id="0" name=""/>
        <dsp:cNvSpPr/>
      </dsp:nvSpPr>
      <dsp:spPr>
        <a:xfrm>
          <a:off x="994086" y="685232"/>
          <a:ext cx="655142" cy="41518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1868"/>
              </a:lnTo>
              <a:lnTo>
                <a:pt x="655142" y="41518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B094F-CC8B-4825-B555-DAF0CE08ADB7}">
      <dsp:nvSpPr>
        <dsp:cNvPr id="0" name=""/>
        <dsp:cNvSpPr/>
      </dsp:nvSpPr>
      <dsp:spPr>
        <a:xfrm>
          <a:off x="1649229" y="4494484"/>
          <a:ext cx="6716871" cy="685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Зарплата растет быстрее, чем объем товаров и </a:t>
          </a:r>
          <a:r>
            <a:rPr lang="ru-RU" sz="2800" b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услуг</a:t>
          </a:r>
          <a:endParaRPr lang="ru-RU" sz="2800" b="0" kern="1200" dirty="0">
            <a:latin typeface="+mn-lt"/>
          </a:endParaRPr>
        </a:p>
      </dsp:txBody>
      <dsp:txXfrm>
        <a:off x="1669299" y="4514554"/>
        <a:ext cx="6676731" cy="645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5429B-2E87-4962-AB23-62B71D16C2D4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C3EC8-6B26-4D67-BCE6-15116AAC4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100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C3EC8-6B26-4D67-BCE6-15116AAC484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912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C3EC8-6B26-4D67-BCE6-15116AAC484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912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C3EC8-6B26-4D67-BCE6-15116AAC484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245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C3EC8-6B26-4D67-BCE6-15116AAC4841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86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C3EC8-6B26-4D67-BCE6-15116AAC4841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501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AE741-6A3A-4843-BEBE-DD47A0FCF767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0C96-F6E1-48C6-9690-6057F170D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93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AE741-6A3A-4843-BEBE-DD47A0FCF767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0C96-F6E1-48C6-9690-6057F170D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20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AE741-6A3A-4843-BEBE-DD47A0FCF767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0C96-F6E1-48C6-9690-6057F170D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20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AE741-6A3A-4843-BEBE-DD47A0FCF767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0C96-F6E1-48C6-9690-6057F170D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03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AE741-6A3A-4843-BEBE-DD47A0FCF767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0C96-F6E1-48C6-9690-6057F170D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23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AE741-6A3A-4843-BEBE-DD47A0FCF767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0C96-F6E1-48C6-9690-6057F170D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32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AE741-6A3A-4843-BEBE-DD47A0FCF767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0C96-F6E1-48C6-9690-6057F170D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88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AE741-6A3A-4843-BEBE-DD47A0FCF767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0C96-F6E1-48C6-9690-6057F170D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40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AE741-6A3A-4843-BEBE-DD47A0FCF767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0C96-F6E1-48C6-9690-6057F170D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42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AE741-6A3A-4843-BEBE-DD47A0FCF767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0C96-F6E1-48C6-9690-6057F170D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72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AE741-6A3A-4843-BEBE-DD47A0FCF767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0C96-F6E1-48C6-9690-6057F170D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55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AE741-6A3A-4843-BEBE-DD47A0FCF767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50C96-F6E1-48C6-9690-6057F170D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46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https://www.youtube.com/watch?v=O2CIeNANQMM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www.youtube.com/watch?v=wlazCOViPX0&amp;t=78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gif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slide" Target="slide2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12.xml"/><Relationship Id="rId18" Type="http://schemas.openxmlformats.org/officeDocument/2006/relationships/slide" Target="slide24.xml"/><Relationship Id="rId3" Type="http://schemas.openxmlformats.org/officeDocument/2006/relationships/image" Target="../media/image1.png"/><Relationship Id="rId7" Type="http://schemas.openxmlformats.org/officeDocument/2006/relationships/slide" Target="slide2.xml"/><Relationship Id="rId12" Type="http://schemas.openxmlformats.org/officeDocument/2006/relationships/slide" Target="slide8.xml"/><Relationship Id="rId17" Type="http://schemas.openxmlformats.org/officeDocument/2006/relationships/slide" Target="slide22.xml"/><Relationship Id="rId2" Type="http://schemas.openxmlformats.org/officeDocument/2006/relationships/notesSlide" Target="../notesSlides/notesSlide1.xml"/><Relationship Id="rId16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11" Type="http://schemas.openxmlformats.org/officeDocument/2006/relationships/slide" Target="slide7.xml"/><Relationship Id="rId5" Type="http://schemas.openxmlformats.org/officeDocument/2006/relationships/slide" Target="slide4.xml"/><Relationship Id="rId15" Type="http://schemas.openxmlformats.org/officeDocument/2006/relationships/slide" Target="slide16.xml"/><Relationship Id="rId10" Type="http://schemas.openxmlformats.org/officeDocument/2006/relationships/slide" Target="slide6.xml"/><Relationship Id="rId19" Type="http://schemas.openxmlformats.org/officeDocument/2006/relationships/slide" Target="slide25.xml"/><Relationship Id="rId4" Type="http://schemas.openxmlformats.org/officeDocument/2006/relationships/slide" Target="slide3.xml"/><Relationship Id="rId9" Type="http://schemas.openxmlformats.org/officeDocument/2006/relationships/slide" Target="slide5.xml"/><Relationship Id="rId14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9.xml"/><Relationship Id="rId5" Type="http://schemas.openxmlformats.org/officeDocument/2006/relationships/image" Target="../media/image4.png"/><Relationship Id="rId10" Type="http://schemas.microsoft.com/office/2007/relationships/diagramDrawing" Target="../diagrams/drawing9.xml"/><Relationship Id="rId4" Type="http://schemas.openxmlformats.org/officeDocument/2006/relationships/slide" Target="slide12.xml"/><Relationship Id="rId9" Type="http://schemas.openxmlformats.org/officeDocument/2006/relationships/diagramColors" Target="../diagrams/colors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3.gif"/><Relationship Id="rId7" Type="http://schemas.openxmlformats.org/officeDocument/2006/relationships/diagramQuickStyle" Target="../diagrams/quickStyl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10" Type="http://schemas.openxmlformats.org/officeDocument/2006/relationships/slide" Target="slide12.xml"/><Relationship Id="rId4" Type="http://schemas.openxmlformats.org/officeDocument/2006/relationships/image" Target="../media/image4.png"/><Relationship Id="rId9" Type="http://schemas.microsoft.com/office/2007/relationships/diagramDrawing" Target="../diagrams/drawing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24.ru/articles/nauka/08042016/102102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s://www.youtube.com/watch?v=zHTLLiVIjC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rono.ru/1300.php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6.jpe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1.png"/><Relationship Id="rId2" Type="http://schemas.openxmlformats.org/officeDocument/2006/relationships/hyperlink" Target="https://www.youtube.com/watch?v=HQd1BhEm_IQ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525685" y="6281394"/>
            <a:ext cx="84372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6" descr="C:\Users\RIK-redactor\Desktop\2301\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9"/>
          <a:stretch/>
        </p:blipFill>
        <p:spPr bwMode="auto">
          <a:xfrm>
            <a:off x="0" y="5725269"/>
            <a:ext cx="1139361" cy="114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RIK-redactor\Desktop\Безымянный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835" y="1196752"/>
            <a:ext cx="3882959" cy="102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0" y="2041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+mj-lt"/>
              </a:rPr>
              <a:t>Государственное автономное профессиональное образовательное учреждение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4209" y="2852936"/>
            <a:ext cx="7488832" cy="2123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+mj-lt"/>
                <a:ea typeface="+mj-ea"/>
                <a:cs typeface="Times New Roman" panose="02020603050405020304" pitchFamily="18" charset="0"/>
              </a:rPr>
              <a:t>Инфляция:</a:t>
            </a:r>
            <a:br>
              <a:rPr lang="ru-RU" sz="4000" b="1" dirty="0">
                <a:latin typeface="+mj-lt"/>
                <a:ea typeface="+mj-ea"/>
                <a:cs typeface="Times New Roman" panose="02020603050405020304" pitchFamily="18" charset="0"/>
              </a:rPr>
            </a:br>
            <a:r>
              <a:rPr lang="ru-RU" sz="4000" b="1" dirty="0">
                <a:latin typeface="+mj-lt"/>
                <a:ea typeface="+mj-ea"/>
                <a:cs typeface="Times New Roman" panose="02020603050405020304" pitchFamily="18" charset="0"/>
              </a:rPr>
              <a:t>виды,</a:t>
            </a:r>
            <a:r>
              <a:rPr lang="en-US" sz="4000" b="1" dirty="0"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latin typeface="+mj-lt"/>
                <a:ea typeface="+mj-ea"/>
                <a:cs typeface="Times New Roman" panose="02020603050405020304" pitchFamily="18" charset="0"/>
              </a:rPr>
              <a:t>причины,  </a:t>
            </a:r>
            <a:r>
              <a:rPr lang="ru-RU" sz="4000" b="1" dirty="0" smtClean="0">
                <a:latin typeface="+mj-lt"/>
                <a:ea typeface="+mj-ea"/>
                <a:cs typeface="Times New Roman" panose="02020603050405020304" pitchFamily="18" charset="0"/>
              </a:rPr>
              <a:t>последствия</a:t>
            </a:r>
          </a:p>
          <a:p>
            <a:pPr algn="ctr"/>
            <a:r>
              <a:rPr lang="ru-RU" sz="2000" b="1" dirty="0" smtClean="0">
                <a:latin typeface="+mj-lt"/>
                <a:ea typeface="+mj-ea"/>
                <a:cs typeface="Times New Roman" panose="02020603050405020304" pitchFamily="18" charset="0"/>
              </a:rPr>
              <a:t>Учебная дисциплина «</a:t>
            </a:r>
            <a:r>
              <a:rPr lang="ru-RU" sz="2000" b="1" dirty="0" smtClean="0">
                <a:latin typeface="+mj-lt"/>
                <a:ea typeface="+mj-ea"/>
                <a:cs typeface="Times New Roman" panose="02020603050405020304" pitchFamily="18" charset="0"/>
              </a:rPr>
              <a:t>Основы финансовой грамотности</a:t>
            </a:r>
            <a:r>
              <a:rPr lang="ru-RU" sz="2000" b="1" dirty="0" smtClean="0">
                <a:latin typeface="+mj-lt"/>
                <a:ea typeface="+mj-ea"/>
                <a:cs typeface="Times New Roman" panose="02020603050405020304" pitchFamily="18" charset="0"/>
              </a:rPr>
              <a:t>»</a:t>
            </a:r>
            <a:endParaRPr lang="ru-RU" sz="2000" b="1" dirty="0" smtClean="0">
              <a:latin typeface="+mj-lt"/>
              <a:ea typeface="+mj-ea"/>
              <a:cs typeface="Times New Roman" panose="02020603050405020304" pitchFamily="18" charset="0"/>
            </a:endParaRPr>
          </a:p>
          <a:p>
            <a:pPr algn="r"/>
            <a:r>
              <a:rPr lang="ru-RU" sz="1600" b="1" dirty="0" smtClean="0">
                <a:latin typeface="+mj-lt"/>
                <a:ea typeface="+mj-ea"/>
                <a:cs typeface="Times New Roman" panose="02020603050405020304" pitchFamily="18" charset="0"/>
              </a:rPr>
              <a:t>Преподаватели: Иванов Егор Леонидович</a:t>
            </a:r>
          </a:p>
          <a:p>
            <a:pPr algn="r"/>
            <a:r>
              <a:rPr lang="ru-RU" sz="1600" b="1" dirty="0" smtClean="0">
                <a:latin typeface="+mj-lt"/>
                <a:ea typeface="+mj-ea"/>
                <a:cs typeface="Times New Roman" panose="02020603050405020304" pitchFamily="18" charset="0"/>
              </a:rPr>
              <a:t>Максименко Максим Олегович</a:t>
            </a:r>
            <a:endParaRPr lang="ru-RU" sz="1600" b="1" dirty="0">
              <a:latin typeface="+mj-lt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&quot;Вперед&quot; или &quot;Следующи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33CFF5B0-F2A0-49DD-BC2B-7A048401C6CF}"/>
              </a:ext>
            </a:extLst>
          </p:cNvPr>
          <p:cNvSpPr/>
          <p:nvPr/>
        </p:nvSpPr>
        <p:spPr>
          <a:xfrm>
            <a:off x="8022374" y="6324882"/>
            <a:ext cx="466352" cy="468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23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hlinkClick r:id="rId2"/>
              </a:rPr>
              <a:t>Осенью 1923 года</a:t>
            </a:r>
            <a:r>
              <a:rPr lang="ru-RU" sz="2800" dirty="0">
                <a:solidFill>
                  <a:schemeClr val="tx1"/>
                </a:solidFill>
                <a:hlinkClick r:id="rId3"/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в Германии гиперинфляция.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1 миллиард марок создается 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Цена хлеба </a:t>
            </a:r>
            <a:r>
              <a:rPr lang="ru-RU" sz="2800" dirty="0" smtClean="0">
                <a:solidFill>
                  <a:schemeClr val="tx1"/>
                </a:solidFill>
              </a:rPr>
              <a:t>-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3 </a:t>
            </a:r>
            <a:r>
              <a:rPr lang="ru-RU" sz="2800" dirty="0">
                <a:solidFill>
                  <a:schemeClr val="tx1"/>
                </a:solidFill>
              </a:rPr>
              <a:t>миллиарда </a:t>
            </a:r>
            <a:r>
              <a:rPr lang="ru-RU" sz="2800" dirty="0" smtClean="0">
                <a:solidFill>
                  <a:schemeClr val="tx1"/>
                </a:solidFill>
              </a:rPr>
              <a:t>марок</a:t>
            </a:r>
            <a:endParaRPr lang="ru-RU" sz="2800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Student\Desktop\333333333.jpg.crdownlo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3965" y="3790793"/>
            <a:ext cx="3204356" cy="2345838"/>
          </a:xfrm>
          <a:prstGeom prst="rect">
            <a:avLst/>
          </a:prstGeom>
          <a:noFill/>
        </p:spPr>
      </p:pic>
      <p:pic>
        <p:nvPicPr>
          <p:cNvPr id="3075" name="Picture 3" descr="C:\Users\Student\Desktop\22222222222222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6877" y="3790793"/>
            <a:ext cx="3250584" cy="2345838"/>
          </a:xfrm>
          <a:prstGeom prst="rect">
            <a:avLst/>
          </a:prstGeom>
          <a:noFill/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062E8272-4069-47C6-ABC6-7789ABB3C6FE}"/>
              </a:ext>
            </a:extLst>
          </p:cNvPr>
          <p:cNvGrpSpPr/>
          <p:nvPr/>
        </p:nvGrpSpPr>
        <p:grpSpPr>
          <a:xfrm>
            <a:off x="0" y="5725269"/>
            <a:ext cx="8962936" cy="1144141"/>
            <a:chOff x="0" y="5725269"/>
            <a:chExt cx="8962936" cy="1144141"/>
          </a:xfrm>
        </p:grpSpPr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xmlns="" id="{A18BEADF-548B-4A37-8B34-84653015A9D8}"/>
                </a:ext>
              </a:extLst>
            </p:cNvPr>
            <p:cNvCxnSpPr/>
            <p:nvPr/>
          </p:nvCxnSpPr>
          <p:spPr>
            <a:xfrm>
              <a:off x="525685" y="6281394"/>
              <a:ext cx="843725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6" descr="C:\Users\RIK-redactor\Desktop\2301\4.png">
              <a:extLst>
                <a:ext uri="{FF2B5EF4-FFF2-40B4-BE49-F238E27FC236}">
                  <a16:creationId xmlns:a16="http://schemas.microsoft.com/office/drawing/2014/main" xmlns="" id="{A5BCE2D8-425C-4B60-A7F4-C46452E202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9"/>
            <a:stretch/>
          </p:blipFill>
          <p:spPr bwMode="auto">
            <a:xfrm>
              <a:off x="0" y="5725269"/>
              <a:ext cx="1139361" cy="1144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5341FE1-BBD8-4D51-AFB8-3DE74DA21CB6}"/>
              </a:ext>
            </a:extLst>
          </p:cNvPr>
          <p:cNvSpPr txBox="1"/>
          <p:nvPr/>
        </p:nvSpPr>
        <p:spPr>
          <a:xfrm>
            <a:off x="523227" y="191067"/>
            <a:ext cx="662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Исторические примеры инфляции</a:t>
            </a:r>
          </a:p>
        </p:txBody>
      </p:sp>
      <p:sp>
        <p:nvSpPr>
          <p:cNvPr id="24" name="Управляющая кнопка: &quot;Назад&quot; или &quot;Предыдущий&quot;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AF2568B2-38AA-48A4-AEC2-1CE34BE98E77}"/>
              </a:ext>
            </a:extLst>
          </p:cNvPr>
          <p:cNvSpPr/>
          <p:nvPr/>
        </p:nvSpPr>
        <p:spPr>
          <a:xfrm>
            <a:off x="7090733" y="6324882"/>
            <a:ext cx="468000" cy="468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&quot;В начало&quot; 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762220F5-73E8-4FA2-935F-FA8465268E44}"/>
              </a:ext>
            </a:extLst>
          </p:cNvPr>
          <p:cNvSpPr/>
          <p:nvPr/>
        </p:nvSpPr>
        <p:spPr>
          <a:xfrm>
            <a:off x="6622733" y="6324882"/>
            <a:ext cx="468000" cy="468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6" name="Управляющая кнопка: &quot;Вперед&quot; или &quot;Следующи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33CFF5B0-F2A0-49DD-BC2B-7A048401C6CF}"/>
              </a:ext>
            </a:extLst>
          </p:cNvPr>
          <p:cNvSpPr/>
          <p:nvPr/>
        </p:nvSpPr>
        <p:spPr>
          <a:xfrm>
            <a:off x="8031106" y="6324882"/>
            <a:ext cx="466352" cy="468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&quot;В конец&quot; 5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xmlns="" id="{2B10F164-DC38-4725-8EA5-9E70E144DFE8}"/>
              </a:ext>
            </a:extLst>
          </p:cNvPr>
          <p:cNvSpPr/>
          <p:nvPr/>
        </p:nvSpPr>
        <p:spPr>
          <a:xfrm>
            <a:off x="8497458" y="6324882"/>
            <a:ext cx="466352" cy="468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34FFD3CF-8BA8-4DFF-8118-4D6553DC7552}"/>
              </a:ext>
            </a:extLst>
          </p:cNvPr>
          <p:cNvGrpSpPr/>
          <p:nvPr/>
        </p:nvGrpSpPr>
        <p:grpSpPr>
          <a:xfrm>
            <a:off x="0" y="233818"/>
            <a:ext cx="8746375" cy="704565"/>
            <a:chOff x="6684" y="-3048"/>
            <a:chExt cx="8746375" cy="704565"/>
          </a:xfrm>
        </p:grpSpPr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xmlns="" id="{32B80D59-1E64-4704-B35C-0C6EC56558C3}"/>
                </a:ext>
              </a:extLst>
            </p:cNvPr>
            <p:cNvCxnSpPr/>
            <p:nvPr/>
          </p:nvCxnSpPr>
          <p:spPr>
            <a:xfrm>
              <a:off x="395536" y="560399"/>
              <a:ext cx="8136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2" descr="C:\Users\RIK-redactor\Desktop\4.png">
              <a:extLst>
                <a:ext uri="{FF2B5EF4-FFF2-40B4-BE49-F238E27FC236}">
                  <a16:creationId xmlns:a16="http://schemas.microsoft.com/office/drawing/2014/main" xmlns="" id="{C2FA9DE6-2DC8-4B1E-A108-5D2C51291A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4" y="-3048"/>
              <a:ext cx="538386" cy="589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xmlns="" id="{1F05F2B7-CE1B-41EC-9A99-58C22C1EE236}"/>
                </a:ext>
              </a:extLst>
            </p:cNvPr>
            <p:cNvSpPr/>
            <p:nvPr/>
          </p:nvSpPr>
          <p:spPr>
            <a:xfrm>
              <a:off x="8542734" y="460343"/>
              <a:ext cx="210325" cy="24117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Управляющая кнопка: &quot;На главную&quot; 4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xmlns="" id="{54E3A3F4-DB2A-4B20-9429-7AFF8FC6AA1F}"/>
              </a:ext>
            </a:extLst>
          </p:cNvPr>
          <p:cNvSpPr/>
          <p:nvPr/>
        </p:nvSpPr>
        <p:spPr>
          <a:xfrm>
            <a:off x="7558733" y="6324882"/>
            <a:ext cx="466352" cy="468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cs typeface="Times New Roman" panose="02020603050405020304" pitchFamily="18" charset="0"/>
              </a:rPr>
              <a:t>Центробанк РФ - филиал ФРС </a:t>
            </a:r>
            <a:r>
              <a:rPr lang="ru-RU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США</a:t>
            </a:r>
            <a:endParaRPr lang="ru-RU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tx1"/>
                </a:solidFill>
                <a:cs typeface="Times New Roman" panose="02020603050405020304" pitchFamily="18" charset="0"/>
              </a:rPr>
              <a:t>Падает цена на </a:t>
            </a:r>
            <a:r>
              <a:rPr lang="ru-RU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нефть</a:t>
            </a:r>
            <a:endParaRPr lang="ru-RU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tx1"/>
                </a:solidFill>
                <a:cs typeface="Times New Roman" panose="02020603050405020304" pitchFamily="18" charset="0"/>
              </a:rPr>
              <a:t>Обслуживание </a:t>
            </a:r>
            <a:r>
              <a:rPr lang="ru-RU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долга</a:t>
            </a:r>
            <a:endParaRPr lang="ru-RU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Санкции</a:t>
            </a:r>
            <a:endParaRPr lang="ru-RU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4100" name="Picture 4" descr="C:\Users\Student\Desktop\2222222222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5266" y="2996952"/>
            <a:ext cx="3344091" cy="2448272"/>
          </a:xfrm>
          <a:prstGeom prst="rect">
            <a:avLst/>
          </a:prstGeom>
          <a:noFill/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599C8DA3-0596-4B9C-938D-39823AC4F3FA}"/>
              </a:ext>
            </a:extLst>
          </p:cNvPr>
          <p:cNvGrpSpPr/>
          <p:nvPr/>
        </p:nvGrpSpPr>
        <p:grpSpPr>
          <a:xfrm>
            <a:off x="0" y="5725269"/>
            <a:ext cx="8962936" cy="1144141"/>
            <a:chOff x="0" y="5725269"/>
            <a:chExt cx="8962936" cy="1144141"/>
          </a:xfrm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AA434859-417F-4747-90CE-8BC174D8D71D}"/>
                </a:ext>
              </a:extLst>
            </p:cNvPr>
            <p:cNvCxnSpPr/>
            <p:nvPr/>
          </p:nvCxnSpPr>
          <p:spPr>
            <a:xfrm>
              <a:off x="525685" y="6281394"/>
              <a:ext cx="843725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 descr="C:\Users\RIK-redactor\Desktop\2301\4.png">
              <a:extLst>
                <a:ext uri="{FF2B5EF4-FFF2-40B4-BE49-F238E27FC236}">
                  <a16:creationId xmlns:a16="http://schemas.microsoft.com/office/drawing/2014/main" xmlns="" id="{A11C1034-6EF4-4B8A-929D-A15270ED48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9"/>
            <a:stretch/>
          </p:blipFill>
          <p:spPr bwMode="auto">
            <a:xfrm>
              <a:off x="0" y="5725269"/>
              <a:ext cx="1139361" cy="1144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FCBDBC9-5FCC-4982-B7DB-4B63D0491777}"/>
              </a:ext>
            </a:extLst>
          </p:cNvPr>
          <p:cNvSpPr txBox="1"/>
          <p:nvPr/>
        </p:nvSpPr>
        <p:spPr>
          <a:xfrm>
            <a:off x="523227" y="191067"/>
            <a:ext cx="662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Инфляция в России в наши дни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715AFC5-C4CF-48B2-BF24-FEB4DFEF3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182" y="4653136"/>
            <a:ext cx="1278269" cy="1292220"/>
          </a:xfrm>
          <a:prstGeom prst="rect">
            <a:avLst/>
          </a:prstGeom>
          <a:effectLst>
            <a:glow rad="76200">
              <a:schemeClr val="accent1">
                <a:alpha val="13000"/>
              </a:schemeClr>
            </a:glow>
          </a:effectLst>
        </p:spPr>
      </p:pic>
      <p:sp>
        <p:nvSpPr>
          <p:cNvPr id="20" name="Управляющая кнопка: &quot;Назад&quot; или &quot;Предыдущий&quot;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AF2568B2-38AA-48A4-AEC2-1CE34BE98E77}"/>
              </a:ext>
            </a:extLst>
          </p:cNvPr>
          <p:cNvSpPr/>
          <p:nvPr/>
        </p:nvSpPr>
        <p:spPr>
          <a:xfrm>
            <a:off x="7090733" y="6324882"/>
            <a:ext cx="468000" cy="468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&quot;В начало&quot; 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762220F5-73E8-4FA2-935F-FA8465268E44}"/>
              </a:ext>
            </a:extLst>
          </p:cNvPr>
          <p:cNvSpPr/>
          <p:nvPr/>
        </p:nvSpPr>
        <p:spPr>
          <a:xfrm>
            <a:off x="6622733" y="6324882"/>
            <a:ext cx="468000" cy="468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2" name="Управляющая кнопка: &quot;Вперед&quot; или &quot;Следующи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33CFF5B0-F2A0-49DD-BC2B-7A048401C6CF}"/>
              </a:ext>
            </a:extLst>
          </p:cNvPr>
          <p:cNvSpPr/>
          <p:nvPr/>
        </p:nvSpPr>
        <p:spPr>
          <a:xfrm>
            <a:off x="8031106" y="6324882"/>
            <a:ext cx="466352" cy="468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&quot;В конец&quot; 5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xmlns="" id="{2B10F164-DC38-4725-8EA5-9E70E144DFE8}"/>
              </a:ext>
            </a:extLst>
          </p:cNvPr>
          <p:cNvSpPr/>
          <p:nvPr/>
        </p:nvSpPr>
        <p:spPr>
          <a:xfrm>
            <a:off x="8497458" y="6324882"/>
            <a:ext cx="466352" cy="468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F3DCC524-1983-43EF-8A65-C38F04D355E2}"/>
              </a:ext>
            </a:extLst>
          </p:cNvPr>
          <p:cNvGrpSpPr/>
          <p:nvPr/>
        </p:nvGrpSpPr>
        <p:grpSpPr>
          <a:xfrm>
            <a:off x="0" y="233818"/>
            <a:ext cx="8746375" cy="704565"/>
            <a:chOff x="6684" y="-3048"/>
            <a:chExt cx="8746375" cy="704565"/>
          </a:xfrm>
        </p:grpSpPr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xmlns="" id="{82C4E33A-87CB-412D-BEA4-DE41B3B956B5}"/>
                </a:ext>
              </a:extLst>
            </p:cNvPr>
            <p:cNvCxnSpPr/>
            <p:nvPr/>
          </p:nvCxnSpPr>
          <p:spPr>
            <a:xfrm>
              <a:off x="395536" y="560399"/>
              <a:ext cx="8136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 descr="C:\Users\RIK-redactor\Desktop\4.png">
              <a:extLst>
                <a:ext uri="{FF2B5EF4-FFF2-40B4-BE49-F238E27FC236}">
                  <a16:creationId xmlns:a16="http://schemas.microsoft.com/office/drawing/2014/main" xmlns="" id="{C15239D0-4F7B-4DCA-A135-A77D62076C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4" y="-3048"/>
              <a:ext cx="538386" cy="589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xmlns="" id="{3066AA01-C90B-4F6D-A98E-A15AF6FDDE64}"/>
                </a:ext>
              </a:extLst>
            </p:cNvPr>
            <p:cNvSpPr/>
            <p:nvPr/>
          </p:nvSpPr>
          <p:spPr>
            <a:xfrm>
              <a:off x="8542734" y="460343"/>
              <a:ext cx="210325" cy="24117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Управляющая кнопка: &quot;На главную&quot; 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54E3A3F4-DB2A-4B20-9429-7AFF8FC6AA1F}"/>
              </a:ext>
            </a:extLst>
          </p:cNvPr>
          <p:cNvSpPr/>
          <p:nvPr/>
        </p:nvSpPr>
        <p:spPr>
          <a:xfrm>
            <a:off x="7558733" y="6324882"/>
            <a:ext cx="466352" cy="468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57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84A65A17-49FF-4AE6-9F34-03CC68B758CF}"/>
              </a:ext>
            </a:extLst>
          </p:cNvPr>
          <p:cNvGrpSpPr/>
          <p:nvPr/>
        </p:nvGrpSpPr>
        <p:grpSpPr>
          <a:xfrm>
            <a:off x="0" y="5725269"/>
            <a:ext cx="8962936" cy="1144141"/>
            <a:chOff x="0" y="5725269"/>
            <a:chExt cx="8962936" cy="1144141"/>
          </a:xfrm>
        </p:grpSpPr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xmlns="" id="{FCC365C5-EDB4-4FE1-BAEC-6991723B98D0}"/>
                </a:ext>
              </a:extLst>
            </p:cNvPr>
            <p:cNvCxnSpPr/>
            <p:nvPr/>
          </p:nvCxnSpPr>
          <p:spPr>
            <a:xfrm>
              <a:off x="525685" y="6281394"/>
              <a:ext cx="843725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6" descr="C:\Users\RIK-redactor\Desktop\2301\4.png">
              <a:extLst>
                <a:ext uri="{FF2B5EF4-FFF2-40B4-BE49-F238E27FC236}">
                  <a16:creationId xmlns:a16="http://schemas.microsoft.com/office/drawing/2014/main" xmlns="" id="{D36665F9-22DF-43D3-8A26-29990E3321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9"/>
            <a:stretch/>
          </p:blipFill>
          <p:spPr bwMode="auto">
            <a:xfrm>
              <a:off x="0" y="5725269"/>
              <a:ext cx="1139361" cy="1144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0A4E797-FDA7-4A11-B1CC-0F193769971B}"/>
              </a:ext>
            </a:extLst>
          </p:cNvPr>
          <p:cNvSpPr txBox="1"/>
          <p:nvPr/>
        </p:nvSpPr>
        <p:spPr>
          <a:xfrm>
            <a:off x="523227" y="191067"/>
            <a:ext cx="662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Типы инфляции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F4A5C58-D995-435B-BA72-47CAF1D2E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125" y="4968150"/>
            <a:ext cx="1304925" cy="1238250"/>
          </a:xfrm>
          <a:prstGeom prst="rect">
            <a:avLst/>
          </a:prstGeom>
        </p:spPr>
      </p:pic>
      <p:sp>
        <p:nvSpPr>
          <p:cNvPr id="25" name="Управляющая кнопка: &quot;Назад&quot; или &quot;Предыдущий&quot;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AF2568B2-38AA-48A4-AEC2-1CE34BE98E77}"/>
              </a:ext>
            </a:extLst>
          </p:cNvPr>
          <p:cNvSpPr/>
          <p:nvPr/>
        </p:nvSpPr>
        <p:spPr>
          <a:xfrm>
            <a:off x="7090733" y="6324882"/>
            <a:ext cx="468000" cy="468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&quot;В начало&quot; 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762220F5-73E8-4FA2-935F-FA8465268E44}"/>
              </a:ext>
            </a:extLst>
          </p:cNvPr>
          <p:cNvSpPr/>
          <p:nvPr/>
        </p:nvSpPr>
        <p:spPr>
          <a:xfrm>
            <a:off x="6622733" y="6324882"/>
            <a:ext cx="468000" cy="468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7" name="Управляющая кнопка: &quot;Вперед&quot; или &quot;Следующи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33CFF5B0-F2A0-49DD-BC2B-7A048401C6CF}"/>
              </a:ext>
            </a:extLst>
          </p:cNvPr>
          <p:cNvSpPr/>
          <p:nvPr/>
        </p:nvSpPr>
        <p:spPr>
          <a:xfrm>
            <a:off x="8031106" y="6324882"/>
            <a:ext cx="466352" cy="468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&quot;В конец&quot; 5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xmlns="" id="{2B10F164-DC38-4725-8EA5-9E70E144DFE8}"/>
              </a:ext>
            </a:extLst>
          </p:cNvPr>
          <p:cNvSpPr/>
          <p:nvPr/>
        </p:nvSpPr>
        <p:spPr>
          <a:xfrm>
            <a:off x="8497458" y="6324882"/>
            <a:ext cx="466352" cy="468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0019BACD-88D3-4A92-884E-11C46D6B9758}"/>
              </a:ext>
            </a:extLst>
          </p:cNvPr>
          <p:cNvGrpSpPr/>
          <p:nvPr/>
        </p:nvGrpSpPr>
        <p:grpSpPr>
          <a:xfrm>
            <a:off x="0" y="233818"/>
            <a:ext cx="8746375" cy="704565"/>
            <a:chOff x="6684" y="-3048"/>
            <a:chExt cx="8746375" cy="704565"/>
          </a:xfrm>
        </p:grpSpPr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xmlns="" id="{8DDD19D5-8306-4D70-B650-E866317D9CD8}"/>
                </a:ext>
              </a:extLst>
            </p:cNvPr>
            <p:cNvCxnSpPr/>
            <p:nvPr/>
          </p:nvCxnSpPr>
          <p:spPr>
            <a:xfrm>
              <a:off x="395536" y="560399"/>
              <a:ext cx="8136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" descr="C:\Users\RIK-redactor\Desktop\4.png">
              <a:extLst>
                <a:ext uri="{FF2B5EF4-FFF2-40B4-BE49-F238E27FC236}">
                  <a16:creationId xmlns:a16="http://schemas.microsoft.com/office/drawing/2014/main" xmlns="" id="{E289B94E-D3D2-44B8-AAD7-27A0F7167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4" y="-3048"/>
              <a:ext cx="538386" cy="589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xmlns="" id="{298ECC49-FA2C-4132-80C9-BF3057257568}"/>
                </a:ext>
              </a:extLst>
            </p:cNvPr>
            <p:cNvSpPr/>
            <p:nvPr/>
          </p:nvSpPr>
          <p:spPr>
            <a:xfrm>
              <a:off x="8542734" y="460343"/>
              <a:ext cx="210325" cy="24117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4153281403"/>
              </p:ext>
            </p:extLst>
          </p:nvPr>
        </p:nvGraphicFramePr>
        <p:xfrm>
          <a:off x="388852" y="1208857"/>
          <a:ext cx="8287604" cy="4084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Управляющая кнопка: &quot;На главную&quot; 4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xmlns="" id="{54E3A3F4-DB2A-4B20-9429-7AFF8FC6AA1F}"/>
              </a:ext>
            </a:extLst>
          </p:cNvPr>
          <p:cNvSpPr/>
          <p:nvPr/>
        </p:nvSpPr>
        <p:spPr>
          <a:xfrm>
            <a:off x="7558733" y="6324882"/>
            <a:ext cx="466352" cy="468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00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6E5ACE0-E148-4AE6-AA87-9D26211E10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graphicEl>
                                              <a:dgm id="{F6E5ACE0-E148-4AE6-AA87-9D26211E10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2496DEE3-5008-4309-BCF2-F13744FE1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>
                                            <p:graphicEl>
                                              <a:dgm id="{2496DEE3-5008-4309-BCF2-F13744FE1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F60D693-C4A8-494D-9F1B-6B6F17533E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graphicEl>
                                              <a:dgm id="{8F60D693-C4A8-494D-9F1B-6B6F17533E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2D159CC-7EFC-4428-A898-ED923F532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graphicEl>
                                              <a:dgm id="{F2D159CC-7EFC-4428-A898-ED923F5320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>
              <a:latin typeface="Arial" charset="0"/>
              <a:cs typeface="Arial" charset="0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5C2A12A4-1C54-4918-8FC4-3B8ED3A40446}"/>
              </a:ext>
            </a:extLst>
          </p:cNvPr>
          <p:cNvGrpSpPr/>
          <p:nvPr/>
        </p:nvGrpSpPr>
        <p:grpSpPr>
          <a:xfrm>
            <a:off x="0" y="5725269"/>
            <a:ext cx="8962936" cy="1144141"/>
            <a:chOff x="0" y="5725269"/>
            <a:chExt cx="8962936" cy="1144141"/>
          </a:xfrm>
        </p:grpSpPr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xmlns="" id="{6DF816D0-A269-4AE6-B113-72E8DE0FAC3F}"/>
                </a:ext>
              </a:extLst>
            </p:cNvPr>
            <p:cNvCxnSpPr/>
            <p:nvPr/>
          </p:nvCxnSpPr>
          <p:spPr>
            <a:xfrm>
              <a:off x="525685" y="6281394"/>
              <a:ext cx="843725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C:\Users\RIK-redactor\Desktop\2301\4.png">
              <a:extLst>
                <a:ext uri="{FF2B5EF4-FFF2-40B4-BE49-F238E27FC236}">
                  <a16:creationId xmlns:a16="http://schemas.microsoft.com/office/drawing/2014/main" xmlns="" id="{D9A643AC-F31D-4E1D-AF68-B5DF0FE107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9"/>
            <a:stretch/>
          </p:blipFill>
          <p:spPr bwMode="auto">
            <a:xfrm>
              <a:off x="0" y="5725269"/>
              <a:ext cx="1139361" cy="1144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BD076CB-CE5F-45A5-A1AD-88F2EF3A8211}"/>
              </a:ext>
            </a:extLst>
          </p:cNvPr>
          <p:cNvSpPr txBox="1"/>
          <p:nvPr/>
        </p:nvSpPr>
        <p:spPr>
          <a:xfrm>
            <a:off x="523227" y="191067"/>
            <a:ext cx="662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Последствия инфляции </a:t>
            </a:r>
          </a:p>
        </p:txBody>
      </p: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11951730"/>
              </p:ext>
            </p:extLst>
          </p:nvPr>
        </p:nvGraphicFramePr>
        <p:xfrm>
          <a:off x="899592" y="980728"/>
          <a:ext cx="7472113" cy="5029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Управляющая кнопка: &quot;Назад&quot; или &quot;Предыдущий&quot;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AF2568B2-38AA-48A4-AEC2-1CE34BE98E77}"/>
              </a:ext>
            </a:extLst>
          </p:cNvPr>
          <p:cNvSpPr/>
          <p:nvPr/>
        </p:nvSpPr>
        <p:spPr>
          <a:xfrm>
            <a:off x="7090733" y="6324882"/>
            <a:ext cx="468000" cy="468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&quot;В начало&quot; 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762220F5-73E8-4FA2-935F-FA8465268E44}"/>
              </a:ext>
            </a:extLst>
          </p:cNvPr>
          <p:cNvSpPr/>
          <p:nvPr/>
        </p:nvSpPr>
        <p:spPr>
          <a:xfrm>
            <a:off x="6622733" y="6324882"/>
            <a:ext cx="468000" cy="468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0" name="Управляющая кнопка: &quot;Вперед&quot; или &quot;Следующи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33CFF5B0-F2A0-49DD-BC2B-7A048401C6CF}"/>
              </a:ext>
            </a:extLst>
          </p:cNvPr>
          <p:cNvSpPr/>
          <p:nvPr/>
        </p:nvSpPr>
        <p:spPr>
          <a:xfrm>
            <a:off x="8031106" y="6324882"/>
            <a:ext cx="466352" cy="468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&quot;В конец&quot; 5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xmlns="" id="{2B10F164-DC38-4725-8EA5-9E70E144DFE8}"/>
              </a:ext>
            </a:extLst>
          </p:cNvPr>
          <p:cNvSpPr/>
          <p:nvPr/>
        </p:nvSpPr>
        <p:spPr>
          <a:xfrm>
            <a:off x="8497458" y="6324882"/>
            <a:ext cx="466352" cy="468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84B0E4C3-8052-417E-BD3C-4A63D335D880}"/>
              </a:ext>
            </a:extLst>
          </p:cNvPr>
          <p:cNvGrpSpPr/>
          <p:nvPr/>
        </p:nvGrpSpPr>
        <p:grpSpPr>
          <a:xfrm>
            <a:off x="0" y="233818"/>
            <a:ext cx="8746375" cy="704565"/>
            <a:chOff x="6684" y="-3048"/>
            <a:chExt cx="8746375" cy="704565"/>
          </a:xfrm>
        </p:grpSpPr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xmlns="" id="{CE29B3EE-3586-460E-ABFD-BF6574013B83}"/>
                </a:ext>
              </a:extLst>
            </p:cNvPr>
            <p:cNvCxnSpPr/>
            <p:nvPr/>
          </p:nvCxnSpPr>
          <p:spPr>
            <a:xfrm>
              <a:off x="395536" y="560399"/>
              <a:ext cx="8136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" descr="C:\Users\RIK-redactor\Desktop\4.png">
              <a:extLst>
                <a:ext uri="{FF2B5EF4-FFF2-40B4-BE49-F238E27FC236}">
                  <a16:creationId xmlns:a16="http://schemas.microsoft.com/office/drawing/2014/main" xmlns="" id="{62719E71-12B2-41C6-8E47-3054D769E3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4" y="-3048"/>
              <a:ext cx="538386" cy="589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xmlns="" id="{C55E3A6F-3CE9-431D-8E42-FB44732C0292}"/>
                </a:ext>
              </a:extLst>
            </p:cNvPr>
            <p:cNvSpPr/>
            <p:nvPr/>
          </p:nvSpPr>
          <p:spPr>
            <a:xfrm>
              <a:off x="8542734" y="460343"/>
              <a:ext cx="210325" cy="24117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Управляющая кнопка: &quot;На главную&quot; 4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xmlns="" id="{54E3A3F4-DB2A-4B20-9429-7AFF8FC6AA1F}"/>
              </a:ext>
            </a:extLst>
          </p:cNvPr>
          <p:cNvSpPr/>
          <p:nvPr/>
        </p:nvSpPr>
        <p:spPr>
          <a:xfrm>
            <a:off x="7558733" y="6324882"/>
            <a:ext cx="466352" cy="468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8BE58CEA-1E3E-479D-B2BA-19AE727E0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graphicEl>
                                              <a:dgm id="{8BE58CEA-1E3E-479D-B2BA-19AE727E06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E7CFCFA1-0B9D-4279-8C52-3DCDC77C4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>
                                            <p:graphicEl>
                                              <a:dgm id="{E7CFCFA1-0B9D-4279-8C52-3DCDC77C4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969B2047-4E5B-4695-BABE-267A652022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>
                                            <p:graphicEl>
                                              <a:dgm id="{969B2047-4E5B-4695-BABE-267A652022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B323BC31-CEC7-45B6-B069-DDDEB722EF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>
                                            <p:graphicEl>
                                              <a:dgm id="{B323BC31-CEC7-45B6-B069-DDDEB722EF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B190F178-BBC1-4634-9C2D-53A2FA9A5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>
                                            <p:graphicEl>
                                              <a:dgm id="{B190F178-BBC1-4634-9C2D-53A2FA9A53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0EA30F66-0503-4AF6-8D70-5BF6710329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>
                                            <p:graphicEl>
                                              <a:dgm id="{0EA30F66-0503-4AF6-8D70-5BF6710329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863A3BF5-1E0C-4B81-9476-9B2F23B36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graphicEl>
                                              <a:dgm id="{863A3BF5-1E0C-4B81-9476-9B2F23B360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3807C3E2-8A33-4DEF-90BC-C69B80EBB257}"/>
              </a:ext>
            </a:extLst>
          </p:cNvPr>
          <p:cNvGrpSpPr/>
          <p:nvPr/>
        </p:nvGrpSpPr>
        <p:grpSpPr>
          <a:xfrm>
            <a:off x="0" y="5725269"/>
            <a:ext cx="8962936" cy="1144141"/>
            <a:chOff x="0" y="5725269"/>
            <a:chExt cx="8962936" cy="1144141"/>
          </a:xfrm>
        </p:grpSpPr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xmlns="" id="{D872C439-8711-4329-8FF9-B7ED1A908DBC}"/>
                </a:ext>
              </a:extLst>
            </p:cNvPr>
            <p:cNvCxnSpPr/>
            <p:nvPr/>
          </p:nvCxnSpPr>
          <p:spPr>
            <a:xfrm>
              <a:off x="525685" y="6281394"/>
              <a:ext cx="843725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6" descr="C:\Users\RIK-redactor\Desktop\2301\4.png">
              <a:extLst>
                <a:ext uri="{FF2B5EF4-FFF2-40B4-BE49-F238E27FC236}">
                  <a16:creationId xmlns:a16="http://schemas.microsoft.com/office/drawing/2014/main" xmlns="" id="{134EA230-9104-417D-8FE4-FE6D4481D2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9"/>
            <a:stretch/>
          </p:blipFill>
          <p:spPr bwMode="auto">
            <a:xfrm>
              <a:off x="0" y="5725269"/>
              <a:ext cx="1139361" cy="1144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3BD9218-F800-4AF7-A2C1-74E46C95BAE5}"/>
              </a:ext>
            </a:extLst>
          </p:cNvPr>
          <p:cNvSpPr txBox="1"/>
          <p:nvPr/>
        </p:nvSpPr>
        <p:spPr>
          <a:xfrm>
            <a:off x="523227" y="191067"/>
            <a:ext cx="662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Последствия инфляции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61224687"/>
              </p:ext>
            </p:extLst>
          </p:nvPr>
        </p:nvGraphicFramePr>
        <p:xfrm>
          <a:off x="827584" y="980728"/>
          <a:ext cx="7472113" cy="5029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Управляющая кнопка: &quot;Назад&quot; или &quot;Предыдущий&quot;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AF2568B2-38AA-48A4-AEC2-1CE34BE98E77}"/>
              </a:ext>
            </a:extLst>
          </p:cNvPr>
          <p:cNvSpPr/>
          <p:nvPr/>
        </p:nvSpPr>
        <p:spPr>
          <a:xfrm>
            <a:off x="7090733" y="6324882"/>
            <a:ext cx="468000" cy="468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&quot;В начало&quot; 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762220F5-73E8-4FA2-935F-FA8465268E44}"/>
              </a:ext>
            </a:extLst>
          </p:cNvPr>
          <p:cNvSpPr/>
          <p:nvPr/>
        </p:nvSpPr>
        <p:spPr>
          <a:xfrm>
            <a:off x="6622733" y="6324882"/>
            <a:ext cx="468000" cy="468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7" name="Управляющая кнопка: &quot;Вперед&quot; или &quot;Следующи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33CFF5B0-F2A0-49DD-BC2B-7A048401C6CF}"/>
              </a:ext>
            </a:extLst>
          </p:cNvPr>
          <p:cNvSpPr/>
          <p:nvPr/>
        </p:nvSpPr>
        <p:spPr>
          <a:xfrm>
            <a:off x="8031106" y="6324882"/>
            <a:ext cx="466352" cy="468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&quot;В конец&quot; 5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xmlns="" id="{2B10F164-DC38-4725-8EA5-9E70E144DFE8}"/>
              </a:ext>
            </a:extLst>
          </p:cNvPr>
          <p:cNvSpPr/>
          <p:nvPr/>
        </p:nvSpPr>
        <p:spPr>
          <a:xfrm>
            <a:off x="8497458" y="6324882"/>
            <a:ext cx="466352" cy="468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BECBEF58-4407-40C6-B7BA-7A6744511CC3}"/>
              </a:ext>
            </a:extLst>
          </p:cNvPr>
          <p:cNvGrpSpPr/>
          <p:nvPr/>
        </p:nvGrpSpPr>
        <p:grpSpPr>
          <a:xfrm>
            <a:off x="0" y="233818"/>
            <a:ext cx="8746375" cy="704565"/>
            <a:chOff x="6684" y="-3048"/>
            <a:chExt cx="8746375" cy="704565"/>
          </a:xfrm>
        </p:grpSpPr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xmlns="" id="{27C42231-9B38-402C-B2C1-DD7F85EE762E}"/>
                </a:ext>
              </a:extLst>
            </p:cNvPr>
            <p:cNvCxnSpPr/>
            <p:nvPr/>
          </p:nvCxnSpPr>
          <p:spPr>
            <a:xfrm>
              <a:off x="395536" y="560399"/>
              <a:ext cx="8136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2" descr="C:\Users\RIK-redactor\Desktop\4.png">
              <a:extLst>
                <a:ext uri="{FF2B5EF4-FFF2-40B4-BE49-F238E27FC236}">
                  <a16:creationId xmlns:a16="http://schemas.microsoft.com/office/drawing/2014/main" xmlns="" id="{FAD9207B-9668-45BE-BC4B-CD89C10945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4" y="-3048"/>
              <a:ext cx="538386" cy="589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xmlns="" id="{E184754F-5299-4282-B839-320FE188C00D}"/>
                </a:ext>
              </a:extLst>
            </p:cNvPr>
            <p:cNvSpPr/>
            <p:nvPr/>
          </p:nvSpPr>
          <p:spPr>
            <a:xfrm>
              <a:off x="8542734" y="460343"/>
              <a:ext cx="210325" cy="24117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Управляющая кнопка: &quot;На главную&quot; 4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xmlns="" id="{54E3A3F4-DB2A-4B20-9429-7AFF8FC6AA1F}"/>
              </a:ext>
            </a:extLst>
          </p:cNvPr>
          <p:cNvSpPr/>
          <p:nvPr/>
        </p:nvSpPr>
        <p:spPr>
          <a:xfrm>
            <a:off x="7558733" y="6324882"/>
            <a:ext cx="466352" cy="468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E58CEA-1E3E-479D-B2BA-19AE727E0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8BE58CEA-1E3E-479D-B2BA-19AE727E06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7CFCFA1-0B9D-4279-8C52-3DCDC77C4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E7CFCFA1-0B9D-4279-8C52-3DCDC77C4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9B2047-4E5B-4695-BABE-267A652022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969B2047-4E5B-4695-BABE-267A652022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A30F66-0503-4AF6-8D70-5BF6710329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0EA30F66-0503-4AF6-8D70-5BF6710329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3A3BF5-1E0C-4B81-9476-9B2F23B36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863A3BF5-1E0C-4B81-9476-9B2F23B360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E1095764-B5A2-4FA4-93C3-70AA1A2EDBC5}"/>
              </a:ext>
            </a:extLst>
          </p:cNvPr>
          <p:cNvGrpSpPr/>
          <p:nvPr/>
        </p:nvGrpSpPr>
        <p:grpSpPr>
          <a:xfrm>
            <a:off x="0" y="5725269"/>
            <a:ext cx="8962936" cy="1144141"/>
            <a:chOff x="0" y="5725269"/>
            <a:chExt cx="8962936" cy="1144141"/>
          </a:xfrm>
        </p:grpSpPr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xmlns="" id="{8150FD84-5E3E-4709-A672-8CF09DEE9EEF}"/>
                </a:ext>
              </a:extLst>
            </p:cNvPr>
            <p:cNvCxnSpPr/>
            <p:nvPr/>
          </p:nvCxnSpPr>
          <p:spPr>
            <a:xfrm>
              <a:off x="525685" y="6281394"/>
              <a:ext cx="843725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6" descr="C:\Users\RIK-redactor\Desktop\2301\4.png">
              <a:extLst>
                <a:ext uri="{FF2B5EF4-FFF2-40B4-BE49-F238E27FC236}">
                  <a16:creationId xmlns:a16="http://schemas.microsoft.com/office/drawing/2014/main" xmlns="" id="{CF2B9BF5-CAC1-44CA-9320-DD2CE3928F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9"/>
            <a:stretch/>
          </p:blipFill>
          <p:spPr bwMode="auto">
            <a:xfrm>
              <a:off x="0" y="5725269"/>
              <a:ext cx="1139361" cy="1144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BC407E1-5B0D-40D9-9AB6-BDA808F4E6D1}"/>
              </a:ext>
            </a:extLst>
          </p:cNvPr>
          <p:cNvSpPr txBox="1"/>
          <p:nvPr/>
        </p:nvSpPr>
        <p:spPr>
          <a:xfrm>
            <a:off x="523227" y="191067"/>
            <a:ext cx="662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Как исчисляется повышение общего уровня цен</a:t>
            </a:r>
          </a:p>
        </p:txBody>
      </p:sp>
      <p:sp>
        <p:nvSpPr>
          <p:cNvPr id="20" name="Управляющая кнопка: &quot;Назад&quot; или &quot;Предыдущий&quot;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AF2568B2-38AA-48A4-AEC2-1CE34BE98E77}"/>
              </a:ext>
            </a:extLst>
          </p:cNvPr>
          <p:cNvSpPr/>
          <p:nvPr/>
        </p:nvSpPr>
        <p:spPr>
          <a:xfrm>
            <a:off x="7090733" y="6324882"/>
            <a:ext cx="468000" cy="468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&quot;В начало&quot; 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762220F5-73E8-4FA2-935F-FA8465268E44}"/>
              </a:ext>
            </a:extLst>
          </p:cNvPr>
          <p:cNvSpPr/>
          <p:nvPr/>
        </p:nvSpPr>
        <p:spPr>
          <a:xfrm>
            <a:off x="6622733" y="6324882"/>
            <a:ext cx="468000" cy="468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2" name="Управляющая кнопка: &quot;Вперед&quot; или &quot;Следующи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33CFF5B0-F2A0-49DD-BC2B-7A048401C6CF}"/>
              </a:ext>
            </a:extLst>
          </p:cNvPr>
          <p:cNvSpPr/>
          <p:nvPr/>
        </p:nvSpPr>
        <p:spPr>
          <a:xfrm>
            <a:off x="8031106" y="6324882"/>
            <a:ext cx="466352" cy="468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&quot;В конец&quot; 5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xmlns="" id="{2B10F164-DC38-4725-8EA5-9E70E144DFE8}"/>
              </a:ext>
            </a:extLst>
          </p:cNvPr>
          <p:cNvSpPr/>
          <p:nvPr/>
        </p:nvSpPr>
        <p:spPr>
          <a:xfrm>
            <a:off x="8497458" y="6324882"/>
            <a:ext cx="466352" cy="468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20DFC6A5-DFF1-44D7-8BC5-7F3D818D5AA3}"/>
              </a:ext>
            </a:extLst>
          </p:cNvPr>
          <p:cNvGrpSpPr/>
          <p:nvPr/>
        </p:nvGrpSpPr>
        <p:grpSpPr>
          <a:xfrm>
            <a:off x="0" y="233818"/>
            <a:ext cx="8746375" cy="704565"/>
            <a:chOff x="6684" y="-3048"/>
            <a:chExt cx="8746375" cy="704565"/>
          </a:xfrm>
        </p:grpSpPr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xmlns="" id="{DAF777AE-C3BF-40C0-B006-39EFFAE343DC}"/>
                </a:ext>
              </a:extLst>
            </p:cNvPr>
            <p:cNvCxnSpPr/>
            <p:nvPr/>
          </p:nvCxnSpPr>
          <p:spPr>
            <a:xfrm>
              <a:off x="395536" y="560399"/>
              <a:ext cx="8136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 descr="C:\Users\RIK-redactor\Desktop\4.png">
              <a:extLst>
                <a:ext uri="{FF2B5EF4-FFF2-40B4-BE49-F238E27FC236}">
                  <a16:creationId xmlns:a16="http://schemas.microsoft.com/office/drawing/2014/main" xmlns="" id="{0474E54C-A6F1-4B25-9776-73BBD38CA6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4" y="-3048"/>
              <a:ext cx="538386" cy="589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xmlns="" id="{C88DA40B-5FC3-4634-B57C-2DAE71489D89}"/>
                </a:ext>
              </a:extLst>
            </p:cNvPr>
            <p:cNvSpPr/>
            <p:nvPr/>
          </p:nvSpPr>
          <p:spPr>
            <a:xfrm>
              <a:off x="8542734" y="460343"/>
              <a:ext cx="210325" cy="24117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746354"/>
              </p:ext>
            </p:extLst>
          </p:nvPr>
        </p:nvGraphicFramePr>
        <p:xfrm>
          <a:off x="363800" y="133107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7" name="Управляющая кнопка: &quot;На главную&quot; 4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xmlns="" id="{54E3A3F4-DB2A-4B20-9429-7AFF8FC6AA1F}"/>
              </a:ext>
            </a:extLst>
          </p:cNvPr>
          <p:cNvSpPr/>
          <p:nvPr/>
        </p:nvSpPr>
        <p:spPr>
          <a:xfrm>
            <a:off x="7558733" y="6324882"/>
            <a:ext cx="466352" cy="468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91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5B2EB3-23BA-4ADC-9D35-93DFCE8FD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2D5B2EB3-23BA-4ADC-9D35-93DFCE8FDF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3F96EC-6674-4484-A2A2-7D02667B57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613F96EC-6674-4484-A2A2-7D02667B57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D58B30-7DE4-43E4-8D62-6234B5633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AED58B30-7DE4-43E4-8D62-6234B56337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F3970A-421E-474D-B344-BEBE460AB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AEF3970A-421E-474D-B344-BEBE460ABD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0B9D86-412B-4A8A-A9B3-D48FE86EC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320B9D86-412B-4A8A-A9B3-D48FE86EC1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2D77DE-FD0B-4EBB-BC01-13EE89319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FF2D77DE-FD0B-4EBB-BC01-13EE893190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50C8B6-DB78-47C1-8F85-3B62C6553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F150C8B6-DB78-47C1-8F85-3B62C6553F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7F253727-7A95-4AB7-BDD0-9EEC4C877914}"/>
              </a:ext>
            </a:extLst>
          </p:cNvPr>
          <p:cNvGrpSpPr/>
          <p:nvPr/>
        </p:nvGrpSpPr>
        <p:grpSpPr>
          <a:xfrm>
            <a:off x="0" y="5725269"/>
            <a:ext cx="8962936" cy="1144141"/>
            <a:chOff x="0" y="5725269"/>
            <a:chExt cx="8962936" cy="1144141"/>
          </a:xfrm>
        </p:grpSpPr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xmlns="" id="{ED79ED5A-2457-4BD4-BE34-9C662C1EAF3D}"/>
                </a:ext>
              </a:extLst>
            </p:cNvPr>
            <p:cNvCxnSpPr/>
            <p:nvPr/>
          </p:nvCxnSpPr>
          <p:spPr>
            <a:xfrm>
              <a:off x="525685" y="6281394"/>
              <a:ext cx="843725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6" descr="C:\Users\RIK-redactor\Desktop\2301\4.png">
              <a:extLst>
                <a:ext uri="{FF2B5EF4-FFF2-40B4-BE49-F238E27FC236}">
                  <a16:creationId xmlns:a16="http://schemas.microsoft.com/office/drawing/2014/main" xmlns="" id="{0F41030A-163B-40B0-8FC3-10DCE12D9A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9"/>
            <a:stretch/>
          </p:blipFill>
          <p:spPr bwMode="auto">
            <a:xfrm>
              <a:off x="0" y="5725269"/>
              <a:ext cx="1139361" cy="1144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122A29F-340A-4D64-B670-35CEC75A0219}"/>
              </a:ext>
            </a:extLst>
          </p:cNvPr>
          <p:cNvSpPr txBox="1"/>
          <p:nvPr/>
        </p:nvSpPr>
        <p:spPr>
          <a:xfrm>
            <a:off x="523227" y="11958"/>
            <a:ext cx="8439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Инфляционные ожидания - ожидание повышения нормы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инфляции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Управляющая кнопка: &quot;Назад&quot; или &quot;Предыдущий&quot;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AF2568B2-38AA-48A4-AEC2-1CE34BE98E77}"/>
              </a:ext>
            </a:extLst>
          </p:cNvPr>
          <p:cNvSpPr/>
          <p:nvPr/>
        </p:nvSpPr>
        <p:spPr>
          <a:xfrm>
            <a:off x="7090733" y="6324882"/>
            <a:ext cx="468000" cy="468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&quot;В начало&quot; 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762220F5-73E8-4FA2-935F-FA8465268E44}"/>
              </a:ext>
            </a:extLst>
          </p:cNvPr>
          <p:cNvSpPr/>
          <p:nvPr/>
        </p:nvSpPr>
        <p:spPr>
          <a:xfrm>
            <a:off x="6622733" y="6324882"/>
            <a:ext cx="468000" cy="468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7" name="Управляющая кнопка: &quot;Вперед&quot; или &quot;Следующи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33CFF5B0-F2A0-49DD-BC2B-7A048401C6CF}"/>
              </a:ext>
            </a:extLst>
          </p:cNvPr>
          <p:cNvSpPr/>
          <p:nvPr/>
        </p:nvSpPr>
        <p:spPr>
          <a:xfrm>
            <a:off x="8031106" y="6324882"/>
            <a:ext cx="466352" cy="468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&quot;В конец&quot; 5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xmlns="" id="{2B10F164-DC38-4725-8EA5-9E70E144DFE8}"/>
              </a:ext>
            </a:extLst>
          </p:cNvPr>
          <p:cNvSpPr/>
          <p:nvPr/>
        </p:nvSpPr>
        <p:spPr>
          <a:xfrm>
            <a:off x="8497458" y="6324882"/>
            <a:ext cx="466352" cy="468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E3DCAEDB-BB26-46BA-97FD-760ED073A7F6}"/>
              </a:ext>
            </a:extLst>
          </p:cNvPr>
          <p:cNvGrpSpPr/>
          <p:nvPr/>
        </p:nvGrpSpPr>
        <p:grpSpPr>
          <a:xfrm>
            <a:off x="0" y="233818"/>
            <a:ext cx="8746375" cy="704565"/>
            <a:chOff x="6684" y="-3048"/>
            <a:chExt cx="8746375" cy="704565"/>
          </a:xfrm>
        </p:grpSpPr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xmlns="" id="{B145F7AA-F1C1-48B0-99C5-3714A77B2D7A}"/>
                </a:ext>
              </a:extLst>
            </p:cNvPr>
            <p:cNvCxnSpPr/>
            <p:nvPr/>
          </p:nvCxnSpPr>
          <p:spPr>
            <a:xfrm>
              <a:off x="395536" y="560399"/>
              <a:ext cx="8136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2" descr="C:\Users\RIK-redactor\Desktop\4.png">
              <a:extLst>
                <a:ext uri="{FF2B5EF4-FFF2-40B4-BE49-F238E27FC236}">
                  <a16:creationId xmlns:a16="http://schemas.microsoft.com/office/drawing/2014/main" xmlns="" id="{FE67FC1F-F820-4217-A271-832C3F394D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4" y="-3048"/>
              <a:ext cx="538386" cy="589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xmlns="" id="{4FA74E36-53D7-42EB-84E6-7B32ED145D88}"/>
                </a:ext>
              </a:extLst>
            </p:cNvPr>
            <p:cNvSpPr/>
            <p:nvPr/>
          </p:nvSpPr>
          <p:spPr>
            <a:xfrm>
              <a:off x="8542734" y="460343"/>
              <a:ext cx="210325" cy="24117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718339265"/>
              </p:ext>
            </p:extLst>
          </p:nvPr>
        </p:nvGraphicFramePr>
        <p:xfrm>
          <a:off x="639401" y="922950"/>
          <a:ext cx="8207360" cy="5061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Управляющая кнопка: &quot;На главную&quot; 4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xmlns="" id="{54E3A3F4-DB2A-4B20-9429-7AFF8FC6AA1F}"/>
              </a:ext>
            </a:extLst>
          </p:cNvPr>
          <p:cNvSpPr/>
          <p:nvPr/>
        </p:nvSpPr>
        <p:spPr>
          <a:xfrm>
            <a:off x="7558733" y="6324882"/>
            <a:ext cx="466352" cy="468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AAE60A9-6F16-4B66-B276-3D7C2AC4C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graphicEl>
                                              <a:dgm id="{3AAE60A9-6F16-4B66-B276-3D7C2AC4C3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DF43BBF-1205-4F85-A8E3-10BC14566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graphicEl>
                                              <a:dgm id="{ADF43BBF-1205-4F85-A8E3-10BC145661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C0225B5-F66B-4870-9214-911C6D0A7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graphicEl>
                                              <a:dgm id="{FC0225B5-F66B-4870-9214-911C6D0A7B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2FF5CE6-73D5-4BA6-AA7E-74699F7D0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graphicEl>
                                              <a:dgm id="{82FF5CE6-73D5-4BA6-AA7E-74699F7D0C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D8C02C9-C381-44D1-8DD0-61E92A3D3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graphicEl>
                                              <a:dgm id="{3D8C02C9-C381-44D1-8DD0-61E92A3D36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5581458"/>
              </p:ext>
            </p:extLst>
          </p:nvPr>
        </p:nvGraphicFramePr>
        <p:xfrm>
          <a:off x="291145" y="918663"/>
          <a:ext cx="8568952" cy="5062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7F253727-7A95-4AB7-BDD0-9EEC4C877914}"/>
              </a:ext>
            </a:extLst>
          </p:cNvPr>
          <p:cNvGrpSpPr/>
          <p:nvPr/>
        </p:nvGrpSpPr>
        <p:grpSpPr>
          <a:xfrm>
            <a:off x="0" y="5725269"/>
            <a:ext cx="8962936" cy="1144141"/>
            <a:chOff x="0" y="5725269"/>
            <a:chExt cx="8962936" cy="1144141"/>
          </a:xfrm>
        </p:grpSpPr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xmlns="" id="{ED79ED5A-2457-4BD4-BE34-9C662C1EAF3D}"/>
                </a:ext>
              </a:extLst>
            </p:cNvPr>
            <p:cNvCxnSpPr/>
            <p:nvPr/>
          </p:nvCxnSpPr>
          <p:spPr>
            <a:xfrm>
              <a:off x="525685" y="6281394"/>
              <a:ext cx="843725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6" descr="C:\Users\RIK-redactor\Desktop\2301\4.png">
              <a:extLst>
                <a:ext uri="{FF2B5EF4-FFF2-40B4-BE49-F238E27FC236}">
                  <a16:creationId xmlns:a16="http://schemas.microsoft.com/office/drawing/2014/main" xmlns="" id="{0F41030A-163B-40B0-8FC3-10DCE12D9A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9"/>
            <a:stretch/>
          </p:blipFill>
          <p:spPr bwMode="auto">
            <a:xfrm>
              <a:off x="0" y="5725269"/>
              <a:ext cx="1139361" cy="1144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122A29F-340A-4D64-B670-35CEC75A0219}"/>
              </a:ext>
            </a:extLst>
          </p:cNvPr>
          <p:cNvSpPr txBox="1"/>
          <p:nvPr/>
        </p:nvSpPr>
        <p:spPr>
          <a:xfrm>
            <a:off x="523227" y="11958"/>
            <a:ext cx="8439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Инфляционные ожидания - ожидание повышения нормы инфляции</a:t>
            </a:r>
          </a:p>
        </p:txBody>
      </p:sp>
      <p:sp>
        <p:nvSpPr>
          <p:cNvPr id="25" name="Управляющая кнопка: &quot;Назад&quot; или &quot;Предыдущий&quot;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AF2568B2-38AA-48A4-AEC2-1CE34BE98E77}"/>
              </a:ext>
            </a:extLst>
          </p:cNvPr>
          <p:cNvSpPr/>
          <p:nvPr/>
        </p:nvSpPr>
        <p:spPr>
          <a:xfrm>
            <a:off x="7090733" y="6324882"/>
            <a:ext cx="468000" cy="468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&quot;В начало&quot; 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762220F5-73E8-4FA2-935F-FA8465268E44}"/>
              </a:ext>
            </a:extLst>
          </p:cNvPr>
          <p:cNvSpPr/>
          <p:nvPr/>
        </p:nvSpPr>
        <p:spPr>
          <a:xfrm>
            <a:off x="6622733" y="6324882"/>
            <a:ext cx="468000" cy="468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7" name="Управляющая кнопка: &quot;Вперед&quot; или &quot;Следующи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33CFF5B0-F2A0-49DD-BC2B-7A048401C6CF}"/>
              </a:ext>
            </a:extLst>
          </p:cNvPr>
          <p:cNvSpPr/>
          <p:nvPr/>
        </p:nvSpPr>
        <p:spPr>
          <a:xfrm>
            <a:off x="8031106" y="6324882"/>
            <a:ext cx="466352" cy="468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&quot;В конец&quot; 5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xmlns="" id="{2B10F164-DC38-4725-8EA5-9E70E144DFE8}"/>
              </a:ext>
            </a:extLst>
          </p:cNvPr>
          <p:cNvSpPr/>
          <p:nvPr/>
        </p:nvSpPr>
        <p:spPr>
          <a:xfrm>
            <a:off x="8497458" y="6324882"/>
            <a:ext cx="466352" cy="468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E3DCAEDB-BB26-46BA-97FD-760ED073A7F6}"/>
              </a:ext>
            </a:extLst>
          </p:cNvPr>
          <p:cNvGrpSpPr/>
          <p:nvPr/>
        </p:nvGrpSpPr>
        <p:grpSpPr>
          <a:xfrm>
            <a:off x="0" y="233818"/>
            <a:ext cx="8746375" cy="704565"/>
            <a:chOff x="6684" y="-3048"/>
            <a:chExt cx="8746375" cy="704565"/>
          </a:xfrm>
        </p:grpSpPr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xmlns="" id="{B145F7AA-F1C1-48B0-99C5-3714A77B2D7A}"/>
                </a:ext>
              </a:extLst>
            </p:cNvPr>
            <p:cNvCxnSpPr/>
            <p:nvPr/>
          </p:nvCxnSpPr>
          <p:spPr>
            <a:xfrm>
              <a:off x="395536" y="560399"/>
              <a:ext cx="8136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2" descr="C:\Users\RIK-redactor\Desktop\4.png">
              <a:extLst>
                <a:ext uri="{FF2B5EF4-FFF2-40B4-BE49-F238E27FC236}">
                  <a16:creationId xmlns:a16="http://schemas.microsoft.com/office/drawing/2014/main" xmlns="" id="{FE67FC1F-F820-4217-A271-832C3F394D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4" y="-3048"/>
              <a:ext cx="538386" cy="589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xmlns="" id="{4FA74E36-53D7-42EB-84E6-7B32ED145D88}"/>
                </a:ext>
              </a:extLst>
            </p:cNvPr>
            <p:cNvSpPr/>
            <p:nvPr/>
          </p:nvSpPr>
          <p:spPr>
            <a:xfrm>
              <a:off x="8542734" y="460343"/>
              <a:ext cx="210325" cy="24117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Управляющая кнопка: &quot;На главную&quot; 4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xmlns="" id="{54E3A3F4-DB2A-4B20-9429-7AFF8FC6AA1F}"/>
              </a:ext>
            </a:extLst>
          </p:cNvPr>
          <p:cNvSpPr/>
          <p:nvPr/>
        </p:nvSpPr>
        <p:spPr>
          <a:xfrm>
            <a:off x="7558733" y="6324882"/>
            <a:ext cx="466352" cy="468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94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06F5F87-3ABC-4A61-8424-8AF1494D8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graphicEl>
                                              <a:dgm id="{906F5F87-3ABC-4A61-8424-8AF1494D8C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36BEE01-4B91-4C11-82B7-50FA736E0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graphicEl>
                                              <a:dgm id="{536BEE01-4B91-4C11-82B7-50FA736E00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69339A6-F2B5-4FAE-B6BC-DD8BE4DC0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graphicEl>
                                              <a:dgm id="{F69339A6-F2B5-4FAE-B6BC-DD8BE4DC04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DC36E79-6D74-4925-996A-FDDD55C3B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graphicEl>
                                              <a:dgm id="{3DC36E79-6D74-4925-996A-FDDD55C3B9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9FF5B15-D136-47A7-B69D-AE3884AAA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graphicEl>
                                              <a:dgm id="{99FF5B15-D136-47A7-B69D-AE3884AAA6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820901" y="1848770"/>
            <a:ext cx="7704855" cy="4738960"/>
          </a:xfrm>
          <a:noFill/>
        </p:spPr>
        <p:txBody>
          <a:bodyPr>
            <a:noAutofit/>
          </a:bodyPr>
          <a:lstStyle/>
          <a:p>
            <a:pPr>
              <a:spcBef>
                <a:spcPts val="672"/>
              </a:spcBef>
            </a:pPr>
            <a:r>
              <a:rPr lang="ru-RU" sz="2800" dirty="0">
                <a:solidFill>
                  <a:schemeClr val="tx1"/>
                </a:solidFill>
              </a:rPr>
              <a:t>Возникновение общих инфляционных ожиданий </a:t>
            </a:r>
            <a:r>
              <a:rPr lang="ru-RU" sz="2800" dirty="0" smtClean="0">
                <a:solidFill>
                  <a:schemeClr val="tx1"/>
                </a:solidFill>
              </a:rPr>
              <a:t>может </a:t>
            </a:r>
            <a:r>
              <a:rPr lang="ru-RU" sz="2800" dirty="0">
                <a:solidFill>
                  <a:schemeClr val="tx1"/>
                </a:solidFill>
              </a:rPr>
              <a:t>произойти по причине неосторожных высказываний властей о новом росте государственных расходов, об увеличении косвенных налогов или импортных тарифов или о возможной денежной реформе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567248D3-31B8-442F-99AB-5D18CD5F55E8}"/>
              </a:ext>
            </a:extLst>
          </p:cNvPr>
          <p:cNvGrpSpPr/>
          <p:nvPr/>
        </p:nvGrpSpPr>
        <p:grpSpPr>
          <a:xfrm>
            <a:off x="0" y="5725269"/>
            <a:ext cx="8962936" cy="1144141"/>
            <a:chOff x="0" y="5725269"/>
            <a:chExt cx="8962936" cy="1144141"/>
          </a:xfrm>
        </p:grpSpPr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xmlns="" id="{8C908662-29EB-4568-9DEF-B8B26FB1CE1A}"/>
                </a:ext>
              </a:extLst>
            </p:cNvPr>
            <p:cNvCxnSpPr/>
            <p:nvPr/>
          </p:nvCxnSpPr>
          <p:spPr>
            <a:xfrm>
              <a:off x="525685" y="6281394"/>
              <a:ext cx="843725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6" descr="C:\Users\RIK-redactor\Desktop\2301\4.png">
              <a:extLst>
                <a:ext uri="{FF2B5EF4-FFF2-40B4-BE49-F238E27FC236}">
                  <a16:creationId xmlns:a16="http://schemas.microsoft.com/office/drawing/2014/main" xmlns="" id="{CF1AAA1D-99F3-495A-BF74-E8DE1C4EA8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9"/>
            <a:stretch/>
          </p:blipFill>
          <p:spPr bwMode="auto">
            <a:xfrm>
              <a:off x="0" y="5725269"/>
              <a:ext cx="1139361" cy="1144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484FCA4-7A31-4B52-BB13-7ED6903FDEDE}"/>
              </a:ext>
            </a:extLst>
          </p:cNvPr>
          <p:cNvSpPr txBox="1"/>
          <p:nvPr/>
        </p:nvSpPr>
        <p:spPr>
          <a:xfrm>
            <a:off x="512062" y="0"/>
            <a:ext cx="8620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Инфляционный импульс на «пустом месте» (при отсутствии объективных факторов)</a:t>
            </a:r>
          </a:p>
        </p:txBody>
      </p:sp>
      <p:sp>
        <p:nvSpPr>
          <p:cNvPr id="18" name="Управляющая кнопка: &quot;Назад&quot; или &quot;Предыдущий&quot;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AF2568B2-38AA-48A4-AEC2-1CE34BE98E77}"/>
              </a:ext>
            </a:extLst>
          </p:cNvPr>
          <p:cNvSpPr/>
          <p:nvPr/>
        </p:nvSpPr>
        <p:spPr>
          <a:xfrm>
            <a:off x="7090733" y="6324882"/>
            <a:ext cx="468000" cy="468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&quot;В начало&quot; 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762220F5-73E8-4FA2-935F-FA8465268E44}"/>
              </a:ext>
            </a:extLst>
          </p:cNvPr>
          <p:cNvSpPr/>
          <p:nvPr/>
        </p:nvSpPr>
        <p:spPr>
          <a:xfrm>
            <a:off x="6622733" y="6324882"/>
            <a:ext cx="468000" cy="468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0" name="Управляющая кнопка: &quot;Вперед&quot; или &quot;Следующи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33CFF5B0-F2A0-49DD-BC2B-7A048401C6CF}"/>
              </a:ext>
            </a:extLst>
          </p:cNvPr>
          <p:cNvSpPr/>
          <p:nvPr/>
        </p:nvSpPr>
        <p:spPr>
          <a:xfrm>
            <a:off x="8031106" y="6324882"/>
            <a:ext cx="466352" cy="468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&quot;В конец&quot; 5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xmlns="" id="{2B10F164-DC38-4725-8EA5-9E70E144DFE8}"/>
              </a:ext>
            </a:extLst>
          </p:cNvPr>
          <p:cNvSpPr/>
          <p:nvPr/>
        </p:nvSpPr>
        <p:spPr>
          <a:xfrm>
            <a:off x="8497458" y="6324882"/>
            <a:ext cx="466352" cy="468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647B4E6F-7838-4E71-BC8A-1C0E33FBF7A9}"/>
              </a:ext>
            </a:extLst>
          </p:cNvPr>
          <p:cNvGrpSpPr/>
          <p:nvPr/>
        </p:nvGrpSpPr>
        <p:grpSpPr>
          <a:xfrm>
            <a:off x="0" y="233818"/>
            <a:ext cx="8746375" cy="704565"/>
            <a:chOff x="6684" y="-3048"/>
            <a:chExt cx="8746375" cy="704565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xmlns="" id="{66E7B608-A57F-40BE-B54C-BC087CE9C2AD}"/>
                </a:ext>
              </a:extLst>
            </p:cNvPr>
            <p:cNvCxnSpPr/>
            <p:nvPr/>
          </p:nvCxnSpPr>
          <p:spPr>
            <a:xfrm>
              <a:off x="395536" y="560399"/>
              <a:ext cx="8136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" descr="C:\Users\RIK-redactor\Desktop\4.png">
              <a:extLst>
                <a:ext uri="{FF2B5EF4-FFF2-40B4-BE49-F238E27FC236}">
                  <a16:creationId xmlns:a16="http://schemas.microsoft.com/office/drawing/2014/main" xmlns="" id="{3C6383CC-4ACE-400D-902D-ED48F77E12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4" y="-3048"/>
              <a:ext cx="538386" cy="589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xmlns="" id="{86368C85-642D-41BB-844D-99622524A046}"/>
                </a:ext>
              </a:extLst>
            </p:cNvPr>
            <p:cNvSpPr/>
            <p:nvPr/>
          </p:nvSpPr>
          <p:spPr>
            <a:xfrm>
              <a:off x="8542734" y="460343"/>
              <a:ext cx="210325" cy="24117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Управляющая кнопка: &quot;На главную&quot;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54E3A3F4-DB2A-4B20-9429-7AFF8FC6AA1F}"/>
              </a:ext>
            </a:extLst>
          </p:cNvPr>
          <p:cNvSpPr/>
          <p:nvPr/>
        </p:nvSpPr>
        <p:spPr>
          <a:xfrm>
            <a:off x="7558733" y="6324882"/>
            <a:ext cx="466352" cy="468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5471154"/>
              </p:ext>
            </p:extLst>
          </p:nvPr>
        </p:nvGraphicFramePr>
        <p:xfrm>
          <a:off x="179512" y="938384"/>
          <a:ext cx="8783424" cy="5010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AC563C3F-9188-40EC-9CE1-48AF8AA108DF}"/>
              </a:ext>
            </a:extLst>
          </p:cNvPr>
          <p:cNvGrpSpPr/>
          <p:nvPr/>
        </p:nvGrpSpPr>
        <p:grpSpPr>
          <a:xfrm>
            <a:off x="0" y="5725269"/>
            <a:ext cx="8962936" cy="1144141"/>
            <a:chOff x="0" y="5725269"/>
            <a:chExt cx="8962936" cy="1144141"/>
          </a:xfrm>
        </p:grpSpPr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xmlns="" id="{739DAC18-91D1-4592-9B7F-0A003A5FFC02}"/>
                </a:ext>
              </a:extLst>
            </p:cNvPr>
            <p:cNvCxnSpPr/>
            <p:nvPr/>
          </p:nvCxnSpPr>
          <p:spPr>
            <a:xfrm>
              <a:off x="525685" y="6281394"/>
              <a:ext cx="843725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6" descr="C:\Users\RIK-redactor\Desktop\2301\4.png">
              <a:extLst>
                <a:ext uri="{FF2B5EF4-FFF2-40B4-BE49-F238E27FC236}">
                  <a16:creationId xmlns:a16="http://schemas.microsoft.com/office/drawing/2014/main" xmlns="" id="{DF06B5A9-28A0-493D-8E77-98D455CF10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9"/>
            <a:stretch/>
          </p:blipFill>
          <p:spPr bwMode="auto">
            <a:xfrm>
              <a:off x="0" y="5725269"/>
              <a:ext cx="1139361" cy="1144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5212074-F200-42D8-86FD-BED76DCB2B3B}"/>
              </a:ext>
            </a:extLst>
          </p:cNvPr>
          <p:cNvSpPr txBox="1"/>
          <p:nvPr/>
        </p:nvSpPr>
        <p:spPr>
          <a:xfrm>
            <a:off x="523226" y="-7239"/>
            <a:ext cx="8620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Соотношение  движения безработицы и инфляции (анализ соотношения проведен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анг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. экономистом А.Филлипсом)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7EED2C91-87EF-4C7A-BB91-F57D1BCC3040}"/>
              </a:ext>
            </a:extLst>
          </p:cNvPr>
          <p:cNvGrpSpPr/>
          <p:nvPr/>
        </p:nvGrpSpPr>
        <p:grpSpPr>
          <a:xfrm>
            <a:off x="0" y="233818"/>
            <a:ext cx="8746375" cy="704565"/>
            <a:chOff x="6684" y="-3048"/>
            <a:chExt cx="8746375" cy="704565"/>
          </a:xfrm>
        </p:grpSpPr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xmlns="" id="{55660375-F36B-4376-9834-BC80E36B60DF}"/>
                </a:ext>
              </a:extLst>
            </p:cNvPr>
            <p:cNvCxnSpPr/>
            <p:nvPr/>
          </p:nvCxnSpPr>
          <p:spPr>
            <a:xfrm>
              <a:off x="395536" y="560399"/>
              <a:ext cx="8136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2" descr="C:\Users\RIK-redactor\Desktop\4.png">
              <a:extLst>
                <a:ext uri="{FF2B5EF4-FFF2-40B4-BE49-F238E27FC236}">
                  <a16:creationId xmlns:a16="http://schemas.microsoft.com/office/drawing/2014/main" xmlns="" id="{3A4A7224-6331-4CC5-A00F-EA6C5D28A3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4" y="-3048"/>
              <a:ext cx="538386" cy="589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xmlns="" id="{15394172-B5E9-4F8C-838C-484EDFBCC61D}"/>
                </a:ext>
              </a:extLst>
            </p:cNvPr>
            <p:cNvSpPr/>
            <p:nvPr/>
          </p:nvSpPr>
          <p:spPr>
            <a:xfrm>
              <a:off x="8542734" y="460343"/>
              <a:ext cx="210325" cy="24117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Управляющая кнопка: &quot;Назад&quot; или &quot;Предыдущий&quot;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AF2568B2-38AA-48A4-AEC2-1CE34BE98E77}"/>
              </a:ext>
            </a:extLst>
          </p:cNvPr>
          <p:cNvSpPr/>
          <p:nvPr/>
        </p:nvSpPr>
        <p:spPr>
          <a:xfrm>
            <a:off x="7090733" y="6324882"/>
            <a:ext cx="468000" cy="468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&quot;В начало&quot; 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762220F5-73E8-4FA2-935F-FA8465268E44}"/>
              </a:ext>
            </a:extLst>
          </p:cNvPr>
          <p:cNvSpPr/>
          <p:nvPr/>
        </p:nvSpPr>
        <p:spPr>
          <a:xfrm>
            <a:off x="6622733" y="6324882"/>
            <a:ext cx="468000" cy="468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Управляющая кнопка: &quot;Вперед&quot; или &quot;Следующи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33CFF5B0-F2A0-49DD-BC2B-7A048401C6CF}"/>
              </a:ext>
            </a:extLst>
          </p:cNvPr>
          <p:cNvSpPr/>
          <p:nvPr/>
        </p:nvSpPr>
        <p:spPr>
          <a:xfrm>
            <a:off x="8031106" y="6324882"/>
            <a:ext cx="466352" cy="468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&quot;В конец&quot; 5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xmlns="" id="{2B10F164-DC38-4725-8EA5-9E70E144DFE8}"/>
              </a:ext>
            </a:extLst>
          </p:cNvPr>
          <p:cNvSpPr/>
          <p:nvPr/>
        </p:nvSpPr>
        <p:spPr>
          <a:xfrm>
            <a:off x="8497458" y="6324882"/>
            <a:ext cx="466352" cy="468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&quot;На главную&quot; 4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xmlns="" id="{54E3A3F4-DB2A-4B20-9429-7AFF8FC6AA1F}"/>
              </a:ext>
            </a:extLst>
          </p:cNvPr>
          <p:cNvSpPr/>
          <p:nvPr/>
        </p:nvSpPr>
        <p:spPr>
          <a:xfrm>
            <a:off x="7558733" y="6324882"/>
            <a:ext cx="466352" cy="468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F72D33-24D0-4DA3-B580-AF3ED5C81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8F72D33-24D0-4DA3-B580-AF3ED5C816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7E29F3-7D1E-4AEE-BA88-B4C6CD4D0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097E29F3-7D1E-4AEE-BA88-B4C6CD4D03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1714BC-0C91-4DDA-BA30-1CE53F840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6E1714BC-0C91-4DDA-BA30-1CE53F840C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3C7B8B-779C-4B44-9113-291C9BC47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0C3C7B8B-779C-4B44-9113-291C9BC478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0" y="5725269"/>
            <a:ext cx="8962936" cy="1144141"/>
            <a:chOff x="0" y="5725269"/>
            <a:chExt cx="8962936" cy="1144141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525685" y="6281394"/>
              <a:ext cx="843725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6" descr="C:\Users\RIK-redactor\Desktop\2301\4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9"/>
            <a:stretch/>
          </p:blipFill>
          <p:spPr bwMode="auto">
            <a:xfrm>
              <a:off x="0" y="5725269"/>
              <a:ext cx="1139361" cy="1144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Объект 4">
            <a:extLst>
              <a:ext uri="{FF2B5EF4-FFF2-40B4-BE49-F238E27FC236}">
                <a16:creationId xmlns:a16="http://schemas.microsoft.com/office/drawing/2014/main" xmlns="" id="{1414F702-BF82-4BB4-88E2-231580A2B711}"/>
              </a:ext>
            </a:extLst>
          </p:cNvPr>
          <p:cNvSpPr txBox="1">
            <a:spLocks/>
          </p:cNvSpPr>
          <p:nvPr/>
        </p:nvSpPr>
        <p:spPr>
          <a:xfrm>
            <a:off x="569679" y="955711"/>
            <a:ext cx="7947111" cy="524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hlinkClick r:id="rId4" action="ppaction://hlinksldjump"/>
              </a:rPr>
              <a:t>Цели</a:t>
            </a:r>
            <a:r>
              <a:rPr lang="ru-RU" sz="2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и </a:t>
            </a:r>
            <a:r>
              <a:rPr lang="ru-RU" sz="2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hlinkClick r:id="rId5" action="ppaction://hlinksldjump"/>
              </a:rPr>
              <a:t>задачи</a:t>
            </a:r>
            <a:r>
              <a:rPr lang="ru-RU" sz="2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занятия</a:t>
            </a:r>
            <a:endParaRPr lang="ru-RU" sz="28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727903E2-8EAD-4E8D-87C4-07D6308704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809" y="4805031"/>
            <a:ext cx="1304925" cy="1238250"/>
          </a:xfrm>
          <a:prstGeom prst="rect">
            <a:avLst/>
          </a:prstGeom>
        </p:spPr>
      </p:pic>
      <p:sp>
        <p:nvSpPr>
          <p:cNvPr id="2" name="Управляющая кнопка: &quot;Назад&quot; или &quot;Предыдущий&quot;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AF2568B2-38AA-48A4-AEC2-1CE34BE98E77}"/>
              </a:ext>
            </a:extLst>
          </p:cNvPr>
          <p:cNvSpPr/>
          <p:nvPr/>
        </p:nvSpPr>
        <p:spPr>
          <a:xfrm>
            <a:off x="7090733" y="6324882"/>
            <a:ext cx="468000" cy="468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&quot;В начало&quot; 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762220F5-73E8-4FA2-935F-FA8465268E44}"/>
              </a:ext>
            </a:extLst>
          </p:cNvPr>
          <p:cNvSpPr/>
          <p:nvPr/>
        </p:nvSpPr>
        <p:spPr>
          <a:xfrm>
            <a:off x="6622733" y="6324882"/>
            <a:ext cx="468000" cy="468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7" name="Управляющая кнопка: &quot;Вперед&quot; или &quot;Следующи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33CFF5B0-F2A0-49DD-BC2B-7A048401C6CF}"/>
              </a:ext>
            </a:extLst>
          </p:cNvPr>
          <p:cNvSpPr/>
          <p:nvPr/>
        </p:nvSpPr>
        <p:spPr>
          <a:xfrm>
            <a:off x="8031106" y="6324882"/>
            <a:ext cx="466352" cy="468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&quot;На главную&quot; 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xmlns="" id="{54E3A3F4-DB2A-4B20-9429-7AFF8FC6AA1F}"/>
              </a:ext>
            </a:extLst>
          </p:cNvPr>
          <p:cNvSpPr/>
          <p:nvPr/>
        </p:nvSpPr>
        <p:spPr>
          <a:xfrm>
            <a:off x="7558733" y="6324882"/>
            <a:ext cx="466352" cy="468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&quot;В конец&quot; 5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xmlns="" id="{2B10F164-DC38-4725-8EA5-9E70E144DFE8}"/>
              </a:ext>
            </a:extLst>
          </p:cNvPr>
          <p:cNvSpPr/>
          <p:nvPr/>
        </p:nvSpPr>
        <p:spPr>
          <a:xfrm>
            <a:off x="8497458" y="6324882"/>
            <a:ext cx="466352" cy="468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1774C79F-D744-49A2-AEB1-1D87264E43AA}"/>
              </a:ext>
            </a:extLst>
          </p:cNvPr>
          <p:cNvGrpSpPr/>
          <p:nvPr/>
        </p:nvGrpSpPr>
        <p:grpSpPr>
          <a:xfrm>
            <a:off x="0" y="224322"/>
            <a:ext cx="8746375" cy="704565"/>
            <a:chOff x="6684" y="-3048"/>
            <a:chExt cx="8746375" cy="704565"/>
          </a:xfrm>
        </p:grpSpPr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xmlns="" id="{D38E0BFC-315F-45A1-B7C0-B6809FF8CE23}"/>
                </a:ext>
              </a:extLst>
            </p:cNvPr>
            <p:cNvCxnSpPr/>
            <p:nvPr/>
          </p:nvCxnSpPr>
          <p:spPr>
            <a:xfrm>
              <a:off x="395536" y="560399"/>
              <a:ext cx="8136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" descr="C:\Users\RIK-redactor\Desktop\4.png">
              <a:extLst>
                <a:ext uri="{FF2B5EF4-FFF2-40B4-BE49-F238E27FC236}">
                  <a16:creationId xmlns:a16="http://schemas.microsoft.com/office/drawing/2014/main" xmlns="" id="{F4B4CE8E-4FCD-4057-BFC1-FD0FFF4E28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4" y="-3048"/>
              <a:ext cx="538386" cy="589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xmlns="" id="{CE4617AB-ED21-4488-AD48-56AB3D86676D}"/>
                </a:ext>
              </a:extLst>
            </p:cNvPr>
            <p:cNvSpPr/>
            <p:nvPr/>
          </p:nvSpPr>
          <p:spPr>
            <a:xfrm>
              <a:off x="8542734" y="460343"/>
              <a:ext cx="210325" cy="24117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5CE32E9-67C8-42E5-8F7B-FEC3B5256CCE}"/>
              </a:ext>
            </a:extLst>
          </p:cNvPr>
          <p:cNvSpPr txBox="1"/>
          <p:nvPr/>
        </p:nvSpPr>
        <p:spPr>
          <a:xfrm>
            <a:off x="523227" y="191067"/>
            <a:ext cx="662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Содержание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Объект 4">
            <a:extLst>
              <a:ext uri="{FF2B5EF4-FFF2-40B4-BE49-F238E27FC236}">
                <a16:creationId xmlns:a16="http://schemas.microsoft.com/office/drawing/2014/main" xmlns="" id="{1414F702-BF82-4BB4-88E2-231580A2B711}"/>
              </a:ext>
            </a:extLst>
          </p:cNvPr>
          <p:cNvSpPr txBox="1">
            <a:spLocks/>
          </p:cNvSpPr>
          <p:nvPr/>
        </p:nvSpPr>
        <p:spPr>
          <a:xfrm>
            <a:off x="562591" y="1734216"/>
            <a:ext cx="8397391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Инфляция - </a:t>
            </a:r>
            <a:r>
              <a:rPr lang="ru-RU" sz="2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hlinkClick r:id="rId9" action="ppaction://hlinksldjump"/>
              </a:rPr>
              <a:t>понятие</a:t>
            </a:r>
            <a:r>
              <a:rPr lang="ru-RU" sz="2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hlinkClick r:id="rId10" action="ppaction://hlinksldjump"/>
              </a:rPr>
              <a:t>классификация</a:t>
            </a:r>
            <a:r>
              <a:rPr lang="ru-RU" sz="2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и </a:t>
            </a:r>
            <a:r>
              <a:rPr lang="ru-RU" sz="2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hlinkClick r:id="rId11" action="ppaction://hlinksldjump"/>
              </a:rPr>
              <a:t>причины</a:t>
            </a:r>
            <a:endParaRPr lang="ru-RU" sz="28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hlinkClick r:id="rId12" action="ppaction://hlinksldjump"/>
              </a:rPr>
              <a:t>Исторические примеры инфляции</a:t>
            </a:r>
            <a:endParaRPr lang="ru-RU" sz="28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Характеристика инфляции – </a:t>
            </a:r>
            <a:r>
              <a:rPr lang="ru-RU" sz="2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hlinkClick r:id="rId13" action="ppaction://hlinksldjump"/>
              </a:rPr>
              <a:t>типы</a:t>
            </a:r>
            <a:r>
              <a:rPr lang="ru-RU" sz="2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hlinkClick r:id="rId14" action="ppaction://hlinksldjump"/>
              </a:rPr>
              <a:t>последствия</a:t>
            </a:r>
            <a:r>
              <a:rPr lang="ru-RU" sz="2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hlinkClick r:id="rId15" action="ppaction://hlinksldjump"/>
              </a:rPr>
              <a:t>ожидание</a:t>
            </a:r>
            <a:endPara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hlinkClick r:id="rId16" action="ppaction://hlinksldjump"/>
              </a:rPr>
              <a:t>Соотношение  движения безработицы и </a:t>
            </a:r>
            <a:r>
              <a:rPr lang="ru-RU" sz="2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hlinkClick r:id="rId16" action="ppaction://hlinksldjump"/>
              </a:rPr>
              <a:t>инфляции</a:t>
            </a:r>
            <a:endParaRPr lang="ru-RU" sz="28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hlinkClick r:id="rId17" action="ppaction://hlinksldjump"/>
              </a:rPr>
              <a:t>Антиинфляционная </a:t>
            </a:r>
            <a:r>
              <a:rPr lang="ru-RU" sz="2800" dirty="0">
                <a:solidFill>
                  <a:schemeClr val="tx1"/>
                </a:solidFill>
                <a:hlinkClick r:id="rId17" action="ppaction://hlinksldjump"/>
              </a:rPr>
              <a:t>политика</a:t>
            </a:r>
            <a:endParaRPr lang="ru-RU" sz="28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Объект 4">
            <a:extLst>
              <a:ext uri="{FF2B5EF4-FFF2-40B4-BE49-F238E27FC236}">
                <a16:creationId xmlns:a16="http://schemas.microsoft.com/office/drawing/2014/main" xmlns="" id="{1414F702-BF82-4BB4-88E2-231580A2B711}"/>
              </a:ext>
            </a:extLst>
          </p:cNvPr>
          <p:cNvSpPr txBox="1">
            <a:spLocks/>
          </p:cNvSpPr>
          <p:nvPr/>
        </p:nvSpPr>
        <p:spPr>
          <a:xfrm>
            <a:off x="569680" y="5044567"/>
            <a:ext cx="7947111" cy="1545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cs typeface="Times New Roman" panose="02020603050405020304" pitchFamily="18" charset="0"/>
                <a:hlinkClick r:id="rId18" action="ppaction://hlinksldjump"/>
              </a:rPr>
              <a:t>Словарь</a:t>
            </a:r>
            <a:endParaRPr lang="ru-RU" sz="28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cs typeface="Times New Roman" panose="02020603050405020304" pitchFamily="18" charset="0"/>
                <a:hlinkClick r:id="rId19" action="ppaction://hlinksldjump"/>
              </a:rPr>
              <a:t>Тестирование</a:t>
            </a:r>
            <a:endParaRPr lang="ru-RU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6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629510" y="1155819"/>
            <a:ext cx="4590562" cy="4525963"/>
          </a:xfrm>
          <a:noFill/>
        </p:spPr>
        <p:txBody>
          <a:bodyPr>
            <a:noAutofit/>
          </a:bodyPr>
          <a:lstStyle/>
          <a:p>
            <a:pPr marL="0" indent="0">
              <a:buFont typeface="Wingdings" pitchFamily="2" charset="2"/>
              <a:buNone/>
            </a:pPr>
            <a:r>
              <a:rPr lang="ru-RU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Это </a:t>
            </a:r>
            <a:r>
              <a:rPr lang="ru-RU" sz="2800" dirty="0">
                <a:solidFill>
                  <a:schemeClr val="tx1"/>
                </a:solidFill>
                <a:cs typeface="Times New Roman" panose="02020603050405020304" pitchFamily="18" charset="0"/>
              </a:rPr>
              <a:t>теоретическое положение о соотношении уровня безработицы и ставок з/п было подтверждено статистическим исследованием А.Филлипса и было выражено в форме графика, получившего название кривой </a:t>
            </a:r>
            <a:r>
              <a:rPr lang="ru-RU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Филлипса</a:t>
            </a:r>
            <a:endParaRPr lang="ru-RU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AC563C3F-9188-40EC-9CE1-48AF8AA108DF}"/>
              </a:ext>
            </a:extLst>
          </p:cNvPr>
          <p:cNvGrpSpPr/>
          <p:nvPr/>
        </p:nvGrpSpPr>
        <p:grpSpPr>
          <a:xfrm>
            <a:off x="0" y="5725269"/>
            <a:ext cx="8962936" cy="1144141"/>
            <a:chOff x="0" y="5725269"/>
            <a:chExt cx="8962936" cy="1144141"/>
          </a:xfrm>
        </p:grpSpPr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xmlns="" id="{739DAC18-91D1-4592-9B7F-0A003A5FFC02}"/>
                </a:ext>
              </a:extLst>
            </p:cNvPr>
            <p:cNvCxnSpPr/>
            <p:nvPr/>
          </p:nvCxnSpPr>
          <p:spPr>
            <a:xfrm>
              <a:off x="525685" y="6281394"/>
              <a:ext cx="843725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6" descr="C:\Users\RIK-redactor\Desktop\2301\4.png">
              <a:extLst>
                <a:ext uri="{FF2B5EF4-FFF2-40B4-BE49-F238E27FC236}">
                  <a16:creationId xmlns:a16="http://schemas.microsoft.com/office/drawing/2014/main" xmlns="" id="{DF06B5A9-28A0-493D-8E77-98D455CF10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9"/>
            <a:stretch/>
          </p:blipFill>
          <p:spPr bwMode="auto">
            <a:xfrm>
              <a:off x="0" y="5725269"/>
              <a:ext cx="1139361" cy="1144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5212074-F200-42D8-86FD-BED76DCB2B3B}"/>
              </a:ext>
            </a:extLst>
          </p:cNvPr>
          <p:cNvSpPr txBox="1"/>
          <p:nvPr/>
        </p:nvSpPr>
        <p:spPr>
          <a:xfrm>
            <a:off x="523226" y="-7239"/>
            <a:ext cx="8620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Соотношение  движения безработицы и инфляции (анализ соотношения проведен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анг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. экономистом А.Филлипсом)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7EED2C91-87EF-4C7A-BB91-F57D1BCC3040}"/>
              </a:ext>
            </a:extLst>
          </p:cNvPr>
          <p:cNvGrpSpPr/>
          <p:nvPr/>
        </p:nvGrpSpPr>
        <p:grpSpPr>
          <a:xfrm>
            <a:off x="0" y="233818"/>
            <a:ext cx="8746375" cy="704565"/>
            <a:chOff x="6684" y="-3048"/>
            <a:chExt cx="8746375" cy="704565"/>
          </a:xfrm>
        </p:grpSpPr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xmlns="" id="{55660375-F36B-4376-9834-BC80E36B60DF}"/>
                </a:ext>
              </a:extLst>
            </p:cNvPr>
            <p:cNvCxnSpPr/>
            <p:nvPr/>
          </p:nvCxnSpPr>
          <p:spPr>
            <a:xfrm>
              <a:off x="395536" y="560399"/>
              <a:ext cx="8136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2" descr="C:\Users\RIK-redactor\Desktop\4.png">
              <a:extLst>
                <a:ext uri="{FF2B5EF4-FFF2-40B4-BE49-F238E27FC236}">
                  <a16:creationId xmlns:a16="http://schemas.microsoft.com/office/drawing/2014/main" xmlns="" id="{3A4A7224-6331-4CC5-A00F-EA6C5D28A3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4" y="-3048"/>
              <a:ext cx="538386" cy="589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xmlns="" id="{15394172-B5E9-4F8C-838C-484EDFBCC61D}"/>
                </a:ext>
              </a:extLst>
            </p:cNvPr>
            <p:cNvSpPr/>
            <p:nvPr/>
          </p:nvSpPr>
          <p:spPr>
            <a:xfrm>
              <a:off x="8542734" y="460343"/>
              <a:ext cx="210325" cy="24117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Управляющая кнопка: &quot;Назад&quot; или &quot;Предыдущий&quot;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AF2568B2-38AA-48A4-AEC2-1CE34BE98E77}"/>
              </a:ext>
            </a:extLst>
          </p:cNvPr>
          <p:cNvSpPr/>
          <p:nvPr/>
        </p:nvSpPr>
        <p:spPr>
          <a:xfrm>
            <a:off x="7090733" y="6324882"/>
            <a:ext cx="468000" cy="468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&quot;В начало&quot; 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762220F5-73E8-4FA2-935F-FA8465268E44}"/>
              </a:ext>
            </a:extLst>
          </p:cNvPr>
          <p:cNvSpPr/>
          <p:nvPr/>
        </p:nvSpPr>
        <p:spPr>
          <a:xfrm>
            <a:off x="6622733" y="6324882"/>
            <a:ext cx="468000" cy="468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Управляющая кнопка: &quot;Вперед&quot; или &quot;Следующи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33CFF5B0-F2A0-49DD-BC2B-7A048401C6CF}"/>
              </a:ext>
            </a:extLst>
          </p:cNvPr>
          <p:cNvSpPr/>
          <p:nvPr/>
        </p:nvSpPr>
        <p:spPr>
          <a:xfrm>
            <a:off x="8031106" y="6324882"/>
            <a:ext cx="466352" cy="468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&quot;В конец&quot; 5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xmlns="" id="{2B10F164-DC38-4725-8EA5-9E70E144DFE8}"/>
              </a:ext>
            </a:extLst>
          </p:cNvPr>
          <p:cNvSpPr/>
          <p:nvPr/>
        </p:nvSpPr>
        <p:spPr>
          <a:xfrm>
            <a:off x="8497458" y="6324882"/>
            <a:ext cx="466352" cy="468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Кривая Филлипс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591" y="1844824"/>
            <a:ext cx="3596283" cy="299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Управляющая кнопка: &quot;На главную&quot; 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xmlns="" id="{54E3A3F4-DB2A-4B20-9429-7AFF8FC6AA1F}"/>
              </a:ext>
            </a:extLst>
          </p:cNvPr>
          <p:cNvSpPr/>
          <p:nvPr/>
        </p:nvSpPr>
        <p:spPr>
          <a:xfrm>
            <a:off x="7558733" y="6324882"/>
            <a:ext cx="466352" cy="468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66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4597" y="1276271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Стагфляция</a:t>
            </a:r>
            <a:r>
              <a:rPr lang="ru-RU" sz="2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- одна из наиболее тяжелых форм кризиса экономики. Она предполагает, что происходит:</a:t>
            </a:r>
          </a:p>
          <a:p>
            <a:pPr>
              <a:buFont typeface="Wingdings" pitchFamily="2" charset="2"/>
              <a:buNone/>
            </a:pPr>
            <a:endParaRPr lang="ru-RU" sz="28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спад </a:t>
            </a:r>
            <a:r>
              <a:rPr lang="ru-RU" sz="2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объема ВВП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рост </a:t>
            </a:r>
            <a:r>
              <a:rPr lang="ru-RU" sz="2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безработицы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повышение </a:t>
            </a:r>
            <a:r>
              <a:rPr lang="ru-RU" sz="2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цен</a:t>
            </a:r>
          </a:p>
          <a:p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20899936-2435-45E7-9ABE-7935697105DA}"/>
              </a:ext>
            </a:extLst>
          </p:cNvPr>
          <p:cNvGrpSpPr/>
          <p:nvPr/>
        </p:nvGrpSpPr>
        <p:grpSpPr>
          <a:xfrm>
            <a:off x="0" y="5725269"/>
            <a:ext cx="8962936" cy="1144141"/>
            <a:chOff x="0" y="5725269"/>
            <a:chExt cx="8962936" cy="1144141"/>
          </a:xfrm>
        </p:grpSpPr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xmlns="" id="{ACB3E9F1-9471-48ED-A6A7-860AFEFE3006}"/>
                </a:ext>
              </a:extLst>
            </p:cNvPr>
            <p:cNvCxnSpPr/>
            <p:nvPr/>
          </p:nvCxnSpPr>
          <p:spPr>
            <a:xfrm>
              <a:off x="525685" y="6281394"/>
              <a:ext cx="843725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6" descr="C:\Users\RIK-redactor\Desktop\2301\4.png">
              <a:extLst>
                <a:ext uri="{FF2B5EF4-FFF2-40B4-BE49-F238E27FC236}">
                  <a16:creationId xmlns:a16="http://schemas.microsoft.com/office/drawing/2014/main" xmlns="" id="{0C5E6BFE-EE57-481B-A185-ACC6260902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9"/>
            <a:stretch/>
          </p:blipFill>
          <p:spPr bwMode="auto">
            <a:xfrm>
              <a:off x="0" y="5725269"/>
              <a:ext cx="1139361" cy="1144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BA972E9-09D3-4CDE-BB50-4CC5E0CC7511}"/>
              </a:ext>
            </a:extLst>
          </p:cNvPr>
          <p:cNvSpPr txBox="1"/>
          <p:nvPr/>
        </p:nvSpPr>
        <p:spPr>
          <a:xfrm>
            <a:off x="523227" y="191067"/>
            <a:ext cx="662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Что такое стагфляция?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D6C5EED-26B7-4D2E-9CDF-9D581B240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798" y="2189353"/>
            <a:ext cx="3389362" cy="4141800"/>
          </a:xfrm>
          <a:prstGeom prst="rect">
            <a:avLst/>
          </a:prstGeom>
        </p:spPr>
      </p:pic>
      <p:sp>
        <p:nvSpPr>
          <p:cNvPr id="19" name="Управляющая кнопка: &quot;Назад&quot; или &quot;Предыдущий&quot;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AF2568B2-38AA-48A4-AEC2-1CE34BE98E77}"/>
              </a:ext>
            </a:extLst>
          </p:cNvPr>
          <p:cNvSpPr/>
          <p:nvPr/>
        </p:nvSpPr>
        <p:spPr>
          <a:xfrm>
            <a:off x="7090733" y="6324882"/>
            <a:ext cx="468000" cy="468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&quot;В начало&quot; 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762220F5-73E8-4FA2-935F-FA8465268E44}"/>
              </a:ext>
            </a:extLst>
          </p:cNvPr>
          <p:cNvSpPr/>
          <p:nvPr/>
        </p:nvSpPr>
        <p:spPr>
          <a:xfrm>
            <a:off x="6622733" y="6324882"/>
            <a:ext cx="468000" cy="468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Управляющая кнопка: &quot;Вперед&quot; или &quot;Следующи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33CFF5B0-F2A0-49DD-BC2B-7A048401C6CF}"/>
              </a:ext>
            </a:extLst>
          </p:cNvPr>
          <p:cNvSpPr/>
          <p:nvPr/>
        </p:nvSpPr>
        <p:spPr>
          <a:xfrm>
            <a:off x="8031106" y="6324882"/>
            <a:ext cx="466352" cy="468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&quot;В конец&quot; 5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xmlns="" id="{2B10F164-DC38-4725-8EA5-9E70E144DFE8}"/>
              </a:ext>
            </a:extLst>
          </p:cNvPr>
          <p:cNvSpPr/>
          <p:nvPr/>
        </p:nvSpPr>
        <p:spPr>
          <a:xfrm>
            <a:off x="8497458" y="6324882"/>
            <a:ext cx="466352" cy="468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326A44D8-47AB-4C05-9ECF-65DEDC4B27E7}"/>
              </a:ext>
            </a:extLst>
          </p:cNvPr>
          <p:cNvGrpSpPr/>
          <p:nvPr/>
        </p:nvGrpSpPr>
        <p:grpSpPr>
          <a:xfrm>
            <a:off x="0" y="233818"/>
            <a:ext cx="8746375" cy="704565"/>
            <a:chOff x="6684" y="-3048"/>
            <a:chExt cx="8746375" cy="704565"/>
          </a:xfrm>
        </p:grpSpPr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xmlns="" id="{4C312713-396B-44D9-9FB2-C8EEC56341C0}"/>
                </a:ext>
              </a:extLst>
            </p:cNvPr>
            <p:cNvCxnSpPr/>
            <p:nvPr/>
          </p:nvCxnSpPr>
          <p:spPr>
            <a:xfrm>
              <a:off x="395536" y="560399"/>
              <a:ext cx="8136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 descr="C:\Users\RIK-redactor\Desktop\4.png">
              <a:extLst>
                <a:ext uri="{FF2B5EF4-FFF2-40B4-BE49-F238E27FC236}">
                  <a16:creationId xmlns:a16="http://schemas.microsoft.com/office/drawing/2014/main" xmlns="" id="{B2CFD70F-365C-4194-89C1-995C42C56E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4" y="-3048"/>
              <a:ext cx="538386" cy="589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xmlns="" id="{09423848-B643-473A-B542-AD1C4B3E3D68}"/>
                </a:ext>
              </a:extLst>
            </p:cNvPr>
            <p:cNvSpPr/>
            <p:nvPr/>
          </p:nvSpPr>
          <p:spPr>
            <a:xfrm>
              <a:off x="8542734" y="460343"/>
              <a:ext cx="210325" cy="24117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Управляющая кнопка: &quot;На главную&quot; 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xmlns="" id="{54E3A3F4-DB2A-4B20-9429-7AFF8FC6AA1F}"/>
              </a:ext>
            </a:extLst>
          </p:cNvPr>
          <p:cNvSpPr/>
          <p:nvPr/>
        </p:nvSpPr>
        <p:spPr>
          <a:xfrm>
            <a:off x="7558733" y="6324882"/>
            <a:ext cx="466352" cy="468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1612" y="1754439"/>
            <a:ext cx="8229600" cy="4525963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cs typeface="Times New Roman" panose="02020603050405020304" pitchFamily="18" charset="0"/>
              </a:rPr>
              <a:t>Борьба с инфляцией возможна только на макроэкономическом уровне и силами </a:t>
            </a:r>
            <a:r>
              <a:rPr lang="ru-RU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государства</a:t>
            </a:r>
            <a:endParaRPr lang="ru-RU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tx1"/>
                </a:solidFill>
                <a:cs typeface="Times New Roman" panose="02020603050405020304" pitchFamily="18" charset="0"/>
              </a:rPr>
              <a:t>В основе антиинфляционной программы должны лежать анализ причин и факторов, вызывающих инфляцию, набор мер экономической политики, способствующих снижению уровня </a:t>
            </a:r>
            <a:r>
              <a:rPr lang="ru-RU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инфляции</a:t>
            </a:r>
            <a:endParaRPr lang="ru-RU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18062F0A-68CB-4B92-AED5-E10AC42B5661}"/>
              </a:ext>
            </a:extLst>
          </p:cNvPr>
          <p:cNvGrpSpPr/>
          <p:nvPr/>
        </p:nvGrpSpPr>
        <p:grpSpPr>
          <a:xfrm>
            <a:off x="0" y="5725269"/>
            <a:ext cx="8962936" cy="1144141"/>
            <a:chOff x="0" y="5725269"/>
            <a:chExt cx="8962936" cy="1144141"/>
          </a:xfrm>
        </p:grpSpPr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xmlns="" id="{C92017E8-CEDE-4F79-ADE5-88EC21D6D246}"/>
                </a:ext>
              </a:extLst>
            </p:cNvPr>
            <p:cNvCxnSpPr/>
            <p:nvPr/>
          </p:nvCxnSpPr>
          <p:spPr>
            <a:xfrm>
              <a:off x="525685" y="6281394"/>
              <a:ext cx="843725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6" descr="C:\Users\RIK-redactor\Desktop\2301\4.png">
              <a:extLst>
                <a:ext uri="{FF2B5EF4-FFF2-40B4-BE49-F238E27FC236}">
                  <a16:creationId xmlns:a16="http://schemas.microsoft.com/office/drawing/2014/main" xmlns="" id="{3CE5E85F-1596-46BE-9AB3-22313F5D7C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9"/>
            <a:stretch/>
          </p:blipFill>
          <p:spPr bwMode="auto">
            <a:xfrm>
              <a:off x="0" y="5725269"/>
              <a:ext cx="1139361" cy="1144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D91FD20-1E8E-43F1-B6D5-9028933FC6EA}"/>
              </a:ext>
            </a:extLst>
          </p:cNvPr>
          <p:cNvSpPr txBox="1"/>
          <p:nvPr/>
        </p:nvSpPr>
        <p:spPr>
          <a:xfrm>
            <a:off x="523227" y="191067"/>
            <a:ext cx="662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Антиинфляционная политика</a:t>
            </a:r>
          </a:p>
        </p:txBody>
      </p:sp>
      <p:sp>
        <p:nvSpPr>
          <p:cNvPr id="22" name="Управляющая кнопка: &quot;Назад&quot; или &quot;Предыдущий&quot;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AF2568B2-38AA-48A4-AEC2-1CE34BE98E77}"/>
              </a:ext>
            </a:extLst>
          </p:cNvPr>
          <p:cNvSpPr/>
          <p:nvPr/>
        </p:nvSpPr>
        <p:spPr>
          <a:xfrm>
            <a:off x="7090733" y="6324882"/>
            <a:ext cx="468000" cy="468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&quot;В начало&quot; 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762220F5-73E8-4FA2-935F-FA8465268E44}"/>
              </a:ext>
            </a:extLst>
          </p:cNvPr>
          <p:cNvSpPr/>
          <p:nvPr/>
        </p:nvSpPr>
        <p:spPr>
          <a:xfrm>
            <a:off x="6622733" y="6324882"/>
            <a:ext cx="468000" cy="468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4" name="Управляющая кнопка: &quot;Вперед&quot; или &quot;Следующи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33CFF5B0-F2A0-49DD-BC2B-7A048401C6CF}"/>
              </a:ext>
            </a:extLst>
          </p:cNvPr>
          <p:cNvSpPr/>
          <p:nvPr/>
        </p:nvSpPr>
        <p:spPr>
          <a:xfrm>
            <a:off x="8031106" y="6324882"/>
            <a:ext cx="466352" cy="468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&quot;В конец&quot; 5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xmlns="" id="{2B10F164-DC38-4725-8EA5-9E70E144DFE8}"/>
              </a:ext>
            </a:extLst>
          </p:cNvPr>
          <p:cNvSpPr/>
          <p:nvPr/>
        </p:nvSpPr>
        <p:spPr>
          <a:xfrm>
            <a:off x="8497458" y="6324882"/>
            <a:ext cx="466352" cy="468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EB43B4E9-C529-4D90-959A-45A3D0D44AE7}"/>
              </a:ext>
            </a:extLst>
          </p:cNvPr>
          <p:cNvGrpSpPr/>
          <p:nvPr/>
        </p:nvGrpSpPr>
        <p:grpSpPr>
          <a:xfrm>
            <a:off x="0" y="233818"/>
            <a:ext cx="8746375" cy="704565"/>
            <a:chOff x="6684" y="-3048"/>
            <a:chExt cx="8746375" cy="704565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xmlns="" id="{B3FA18F4-912D-49AF-A62C-95784937E7EF}"/>
                </a:ext>
              </a:extLst>
            </p:cNvPr>
            <p:cNvCxnSpPr/>
            <p:nvPr/>
          </p:nvCxnSpPr>
          <p:spPr>
            <a:xfrm>
              <a:off x="395536" y="560399"/>
              <a:ext cx="8136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2" descr="C:\Users\RIK-redactor\Desktop\4.png">
              <a:extLst>
                <a:ext uri="{FF2B5EF4-FFF2-40B4-BE49-F238E27FC236}">
                  <a16:creationId xmlns:a16="http://schemas.microsoft.com/office/drawing/2014/main" xmlns="" id="{EA5372AE-438B-473D-864D-85D204A97E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4" y="-3048"/>
              <a:ext cx="538386" cy="589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xmlns="" id="{07F9CA7F-B70C-43BE-A1F1-DA6C09804A2D}"/>
                </a:ext>
              </a:extLst>
            </p:cNvPr>
            <p:cNvSpPr/>
            <p:nvPr/>
          </p:nvSpPr>
          <p:spPr>
            <a:xfrm>
              <a:off x="8542734" y="460343"/>
              <a:ext cx="210325" cy="24117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Управляющая кнопка: &quot;На главную&quot; 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xmlns="" id="{54E3A3F4-DB2A-4B20-9429-7AFF8FC6AA1F}"/>
              </a:ext>
            </a:extLst>
          </p:cNvPr>
          <p:cNvSpPr/>
          <p:nvPr/>
        </p:nvSpPr>
        <p:spPr>
          <a:xfrm>
            <a:off x="7558733" y="6324882"/>
            <a:ext cx="466352" cy="468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20242518"/>
              </p:ext>
            </p:extLst>
          </p:nvPr>
        </p:nvGraphicFramePr>
        <p:xfrm>
          <a:off x="171671" y="981870"/>
          <a:ext cx="8720809" cy="5098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3403B29C-FE87-463C-AA80-01BCDD4EAAB7}"/>
              </a:ext>
            </a:extLst>
          </p:cNvPr>
          <p:cNvGrpSpPr/>
          <p:nvPr/>
        </p:nvGrpSpPr>
        <p:grpSpPr>
          <a:xfrm>
            <a:off x="0" y="5725269"/>
            <a:ext cx="8962936" cy="1144141"/>
            <a:chOff x="0" y="5725269"/>
            <a:chExt cx="8962936" cy="1144141"/>
          </a:xfrm>
        </p:grpSpPr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xmlns="" id="{F8F5ADE0-1ACE-4A7F-B1C6-DE43471EF77D}"/>
                </a:ext>
              </a:extLst>
            </p:cNvPr>
            <p:cNvCxnSpPr/>
            <p:nvPr/>
          </p:nvCxnSpPr>
          <p:spPr>
            <a:xfrm>
              <a:off x="525685" y="6281394"/>
              <a:ext cx="843725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6" descr="C:\Users\RIK-redactor\Desktop\2301\4.png">
              <a:extLst>
                <a:ext uri="{FF2B5EF4-FFF2-40B4-BE49-F238E27FC236}">
                  <a16:creationId xmlns:a16="http://schemas.microsoft.com/office/drawing/2014/main" xmlns="" id="{555CFCAF-A387-433B-A7D1-AD0C5F0F29A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9"/>
            <a:stretch/>
          </p:blipFill>
          <p:spPr bwMode="auto">
            <a:xfrm>
              <a:off x="0" y="5725269"/>
              <a:ext cx="1139361" cy="1144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F8FAD65-6199-41F4-9D2C-CCF0D24EC893}"/>
              </a:ext>
            </a:extLst>
          </p:cNvPr>
          <p:cNvSpPr txBox="1"/>
          <p:nvPr/>
        </p:nvSpPr>
        <p:spPr>
          <a:xfrm>
            <a:off x="523227" y="191067"/>
            <a:ext cx="662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Антиинфляционная политика</a:t>
            </a:r>
          </a:p>
        </p:txBody>
      </p:sp>
      <p:sp>
        <p:nvSpPr>
          <p:cNvPr id="24" name="Управляющая кнопка: &quot;Назад&quot; или &quot;Предыдущий&quot;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AF2568B2-38AA-48A4-AEC2-1CE34BE98E77}"/>
              </a:ext>
            </a:extLst>
          </p:cNvPr>
          <p:cNvSpPr/>
          <p:nvPr/>
        </p:nvSpPr>
        <p:spPr>
          <a:xfrm>
            <a:off x="7090733" y="6324882"/>
            <a:ext cx="468000" cy="468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&quot;В начало&quot; 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762220F5-73E8-4FA2-935F-FA8465268E44}"/>
              </a:ext>
            </a:extLst>
          </p:cNvPr>
          <p:cNvSpPr/>
          <p:nvPr/>
        </p:nvSpPr>
        <p:spPr>
          <a:xfrm>
            <a:off x="6622733" y="6324882"/>
            <a:ext cx="468000" cy="468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6" name="Управляющая кнопка: &quot;Вперед&quot; или &quot;Следующи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33CFF5B0-F2A0-49DD-BC2B-7A048401C6CF}"/>
              </a:ext>
            </a:extLst>
          </p:cNvPr>
          <p:cNvSpPr/>
          <p:nvPr/>
        </p:nvSpPr>
        <p:spPr>
          <a:xfrm>
            <a:off x="8031106" y="6324882"/>
            <a:ext cx="466352" cy="468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&quot;В конец&quot; 5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xmlns="" id="{2B10F164-DC38-4725-8EA5-9E70E144DFE8}"/>
              </a:ext>
            </a:extLst>
          </p:cNvPr>
          <p:cNvSpPr/>
          <p:nvPr/>
        </p:nvSpPr>
        <p:spPr>
          <a:xfrm>
            <a:off x="8497458" y="6324882"/>
            <a:ext cx="466352" cy="468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E2A6D71F-4F14-4AE7-AA31-47D38B6EDD91}"/>
              </a:ext>
            </a:extLst>
          </p:cNvPr>
          <p:cNvGrpSpPr/>
          <p:nvPr/>
        </p:nvGrpSpPr>
        <p:grpSpPr>
          <a:xfrm>
            <a:off x="0" y="233818"/>
            <a:ext cx="8746375" cy="704565"/>
            <a:chOff x="6684" y="-3048"/>
            <a:chExt cx="8746375" cy="704565"/>
          </a:xfrm>
        </p:grpSpPr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xmlns="" id="{DB549DD1-ECDF-491E-9598-4C36F78D4AF1}"/>
                </a:ext>
              </a:extLst>
            </p:cNvPr>
            <p:cNvCxnSpPr/>
            <p:nvPr/>
          </p:nvCxnSpPr>
          <p:spPr>
            <a:xfrm>
              <a:off x="395536" y="560399"/>
              <a:ext cx="8136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" descr="C:\Users\RIK-redactor\Desktop\4.png">
              <a:extLst>
                <a:ext uri="{FF2B5EF4-FFF2-40B4-BE49-F238E27FC236}">
                  <a16:creationId xmlns:a16="http://schemas.microsoft.com/office/drawing/2014/main" xmlns="" id="{7272AAE4-F8AC-4B82-8AA2-3099004800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4" y="-3048"/>
              <a:ext cx="538386" cy="589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xmlns="" id="{F88A36C0-B04F-4619-9DD7-9F40BFD3DA7C}"/>
                </a:ext>
              </a:extLst>
            </p:cNvPr>
            <p:cNvSpPr/>
            <p:nvPr/>
          </p:nvSpPr>
          <p:spPr>
            <a:xfrm>
              <a:off x="8542734" y="460343"/>
              <a:ext cx="210325" cy="24117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Управляющая кнопка: &quot;На главную&quot; 4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xmlns="" id="{54E3A3F4-DB2A-4B20-9429-7AFF8FC6AA1F}"/>
              </a:ext>
            </a:extLst>
          </p:cNvPr>
          <p:cNvSpPr/>
          <p:nvPr/>
        </p:nvSpPr>
        <p:spPr>
          <a:xfrm>
            <a:off x="7558733" y="6324882"/>
            <a:ext cx="466352" cy="468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D6DE97-18EF-4D56-96DE-2245D3F96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19D6DE97-18EF-4D56-96DE-2245D3F96F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A56364-3ED3-4003-936C-C22EE7C5E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46A56364-3ED3-4003-936C-C22EE7C5EC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F7EF29-4CE2-4226-AA08-D53FE30D9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9DF7EF29-4CE2-4226-AA08-D53FE30D9A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35B692-7D58-49F1-AE85-F6E4F469F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EB35B692-7D58-49F1-AE85-F6E4F469F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6063" y="1185274"/>
            <a:ext cx="8229600" cy="452596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Инфляция</a:t>
            </a:r>
            <a:r>
              <a:rPr lang="ru-RU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- процесс обесценивания денег, который проявляется в виде долговременного повышения цен на товары и </a:t>
            </a:r>
            <a:r>
              <a:rPr lang="ru-RU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услуги</a:t>
            </a:r>
            <a:endParaRPr lang="ru-RU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ru-RU" sz="28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Дезинфляция</a:t>
            </a:r>
            <a:r>
              <a:rPr lang="ru-RU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– замедление темпа прироста цен (замедление инфляции</a:t>
            </a:r>
            <a:r>
              <a:rPr lang="ru-RU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endParaRPr lang="ru-RU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Дефляция</a:t>
            </a:r>
            <a:r>
              <a:rPr lang="ru-RU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- снижение общего уровня цен, которое не носит сезонного характера (наблюдается редко в странах с высокоэффективной экономикой)</a:t>
            </a:r>
          </a:p>
          <a:p>
            <a:endParaRPr lang="ru-RU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7CF9C32-B09C-4158-AFDE-98C867C78829}"/>
              </a:ext>
            </a:extLst>
          </p:cNvPr>
          <p:cNvGrpSpPr/>
          <p:nvPr/>
        </p:nvGrpSpPr>
        <p:grpSpPr>
          <a:xfrm>
            <a:off x="0" y="5725269"/>
            <a:ext cx="8962936" cy="1144141"/>
            <a:chOff x="0" y="5725269"/>
            <a:chExt cx="8962936" cy="1144141"/>
          </a:xfrm>
        </p:grpSpPr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xmlns="" id="{27C0F7F9-5F15-47CD-AE98-47F8A44DC2F7}"/>
                </a:ext>
              </a:extLst>
            </p:cNvPr>
            <p:cNvCxnSpPr/>
            <p:nvPr/>
          </p:nvCxnSpPr>
          <p:spPr>
            <a:xfrm>
              <a:off x="525685" y="6281394"/>
              <a:ext cx="843725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6" descr="C:\Users\RIK-redactor\Desktop\2301\4.png">
              <a:extLst>
                <a:ext uri="{FF2B5EF4-FFF2-40B4-BE49-F238E27FC236}">
                  <a16:creationId xmlns:a16="http://schemas.microsoft.com/office/drawing/2014/main" xmlns="" id="{428BE138-8648-41DD-BEFF-7D05A1DACD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9"/>
            <a:stretch/>
          </p:blipFill>
          <p:spPr bwMode="auto">
            <a:xfrm>
              <a:off x="0" y="5725269"/>
              <a:ext cx="1139361" cy="1144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Управляющая кнопка: &quot;Назад&quot; или &quot;Предыдущий&quot;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AF2568B2-38AA-48A4-AEC2-1CE34BE98E77}"/>
              </a:ext>
            </a:extLst>
          </p:cNvPr>
          <p:cNvSpPr/>
          <p:nvPr/>
        </p:nvSpPr>
        <p:spPr>
          <a:xfrm>
            <a:off x="7090733" y="6324882"/>
            <a:ext cx="468000" cy="468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&quot;В начало&quot; 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762220F5-73E8-4FA2-935F-FA8465268E44}"/>
              </a:ext>
            </a:extLst>
          </p:cNvPr>
          <p:cNvSpPr/>
          <p:nvPr/>
        </p:nvSpPr>
        <p:spPr>
          <a:xfrm>
            <a:off x="6622733" y="6324882"/>
            <a:ext cx="468000" cy="468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5" name="Управляющая кнопка: &quot;Вперед&quot; или &quot;Следующи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33CFF5B0-F2A0-49DD-BC2B-7A048401C6CF}"/>
              </a:ext>
            </a:extLst>
          </p:cNvPr>
          <p:cNvSpPr/>
          <p:nvPr/>
        </p:nvSpPr>
        <p:spPr>
          <a:xfrm>
            <a:off x="8031106" y="6324882"/>
            <a:ext cx="466352" cy="468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&quot;В конец&quot; 5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xmlns="" id="{2B10F164-DC38-4725-8EA5-9E70E144DFE8}"/>
              </a:ext>
            </a:extLst>
          </p:cNvPr>
          <p:cNvSpPr/>
          <p:nvPr/>
        </p:nvSpPr>
        <p:spPr>
          <a:xfrm>
            <a:off x="8497458" y="6324882"/>
            <a:ext cx="466352" cy="468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69BA543B-B20A-432C-9F5E-F915CDE705FE}"/>
              </a:ext>
            </a:extLst>
          </p:cNvPr>
          <p:cNvGrpSpPr/>
          <p:nvPr/>
        </p:nvGrpSpPr>
        <p:grpSpPr>
          <a:xfrm>
            <a:off x="0" y="233818"/>
            <a:ext cx="8746375" cy="704565"/>
            <a:chOff x="6684" y="-3048"/>
            <a:chExt cx="8746375" cy="704565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xmlns="" id="{0EBC53FA-49EE-4F7E-BB52-1536D9484296}"/>
                </a:ext>
              </a:extLst>
            </p:cNvPr>
            <p:cNvCxnSpPr/>
            <p:nvPr/>
          </p:nvCxnSpPr>
          <p:spPr>
            <a:xfrm>
              <a:off x="395536" y="560399"/>
              <a:ext cx="8136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2" descr="C:\Users\RIK-redactor\Desktop\4.png">
              <a:extLst>
                <a:ext uri="{FF2B5EF4-FFF2-40B4-BE49-F238E27FC236}">
                  <a16:creationId xmlns:a16="http://schemas.microsoft.com/office/drawing/2014/main" xmlns="" id="{35DBCD81-C7CA-4ED9-AA1F-61607C030B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4" y="-3048"/>
              <a:ext cx="538386" cy="589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xmlns="" id="{CFA3C468-4C12-40DC-BD48-033E184CC4CC}"/>
                </a:ext>
              </a:extLst>
            </p:cNvPr>
            <p:cNvSpPr/>
            <p:nvPr/>
          </p:nvSpPr>
          <p:spPr>
            <a:xfrm>
              <a:off x="8542734" y="460343"/>
              <a:ext cx="210325" cy="24117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D321DE7-0B0E-4F52-A568-B146BB39E6D1}"/>
              </a:ext>
            </a:extLst>
          </p:cNvPr>
          <p:cNvSpPr txBox="1"/>
          <p:nvPr/>
        </p:nvSpPr>
        <p:spPr>
          <a:xfrm>
            <a:off x="523227" y="191067"/>
            <a:ext cx="662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Словарь</a:t>
            </a:r>
          </a:p>
        </p:txBody>
      </p:sp>
      <p:sp>
        <p:nvSpPr>
          <p:cNvPr id="21" name="Управляющая кнопка: &quot;На главную&quot;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54E3A3F4-DB2A-4B20-9429-7AFF8FC6AA1F}"/>
              </a:ext>
            </a:extLst>
          </p:cNvPr>
          <p:cNvSpPr/>
          <p:nvPr/>
        </p:nvSpPr>
        <p:spPr>
          <a:xfrm>
            <a:off x="7558733" y="6324882"/>
            <a:ext cx="466352" cy="468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7CF9C32-B09C-4158-AFDE-98C867C78829}"/>
              </a:ext>
            </a:extLst>
          </p:cNvPr>
          <p:cNvGrpSpPr/>
          <p:nvPr/>
        </p:nvGrpSpPr>
        <p:grpSpPr>
          <a:xfrm>
            <a:off x="0" y="5725269"/>
            <a:ext cx="8962936" cy="1144141"/>
            <a:chOff x="0" y="5725269"/>
            <a:chExt cx="8962936" cy="1144141"/>
          </a:xfrm>
        </p:grpSpPr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xmlns="" id="{27C0F7F9-5F15-47CD-AE98-47F8A44DC2F7}"/>
                </a:ext>
              </a:extLst>
            </p:cNvPr>
            <p:cNvCxnSpPr/>
            <p:nvPr/>
          </p:nvCxnSpPr>
          <p:spPr>
            <a:xfrm>
              <a:off x="525685" y="6281394"/>
              <a:ext cx="843725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6" descr="C:\Users\RIK-redactor\Desktop\2301\4.png">
              <a:extLst>
                <a:ext uri="{FF2B5EF4-FFF2-40B4-BE49-F238E27FC236}">
                  <a16:creationId xmlns:a16="http://schemas.microsoft.com/office/drawing/2014/main" xmlns="" id="{428BE138-8648-41DD-BEFF-7D05A1DACD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9"/>
            <a:stretch/>
          </p:blipFill>
          <p:spPr bwMode="auto">
            <a:xfrm>
              <a:off x="0" y="5725269"/>
              <a:ext cx="1139361" cy="1144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0514CEB-8387-4479-9E3F-1234C6604432}"/>
              </a:ext>
            </a:extLst>
          </p:cNvPr>
          <p:cNvSpPr txBox="1"/>
          <p:nvPr/>
        </p:nvSpPr>
        <p:spPr>
          <a:xfrm>
            <a:off x="523227" y="191067"/>
            <a:ext cx="662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Закрепление материала</a:t>
            </a:r>
          </a:p>
        </p:txBody>
      </p:sp>
      <p:sp>
        <p:nvSpPr>
          <p:cNvPr id="17" name="Управляющая кнопка: &quot;Пустой&quot; 16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C910CC57-09B5-4398-9913-2545240628BB}"/>
              </a:ext>
            </a:extLst>
          </p:cNvPr>
          <p:cNvSpPr/>
          <p:nvPr/>
        </p:nvSpPr>
        <p:spPr>
          <a:xfrm>
            <a:off x="389726" y="1988840"/>
            <a:ext cx="3967124" cy="2197578"/>
          </a:xfrm>
          <a:prstGeom prst="actionButtonBlank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0" i="0" dirty="0">
                <a:solidFill>
                  <a:srgbClr val="2B2727"/>
                </a:solidFill>
                <a:effectLst/>
              </a:rPr>
              <a:t>Увеличение ставки рефинансирования, отказ от искусственного удержания курса национальной валюты</a:t>
            </a:r>
          </a:p>
        </p:txBody>
      </p:sp>
      <p:sp>
        <p:nvSpPr>
          <p:cNvPr id="18" name="Управляющая кнопка: &quot;Пустой&quot; 17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9380D27A-B384-4D82-8C52-E59B7DFE8038}"/>
              </a:ext>
            </a:extLst>
          </p:cNvPr>
          <p:cNvSpPr/>
          <p:nvPr/>
        </p:nvSpPr>
        <p:spPr>
          <a:xfrm>
            <a:off x="1315085" y="4417940"/>
            <a:ext cx="6208551" cy="1165685"/>
          </a:xfrm>
          <a:prstGeom prst="actionButtonBlank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0" i="0" dirty="0">
                <a:solidFill>
                  <a:srgbClr val="2B2727"/>
                </a:solidFill>
                <a:effectLst/>
              </a:rPr>
              <a:t>Увеличение зарплат и пенсий, снижение ставки рефинансирования</a:t>
            </a:r>
          </a:p>
        </p:txBody>
      </p:sp>
      <p:sp>
        <p:nvSpPr>
          <p:cNvPr id="19" name="Управляющая кнопка: &quot;Пустой&quot; 18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A59BF898-2B42-4F52-8895-851A9249C101}"/>
              </a:ext>
            </a:extLst>
          </p:cNvPr>
          <p:cNvSpPr/>
          <p:nvPr/>
        </p:nvSpPr>
        <p:spPr>
          <a:xfrm>
            <a:off x="4427311" y="1988840"/>
            <a:ext cx="4536499" cy="2182099"/>
          </a:xfrm>
          <a:prstGeom prst="actionButtonBlank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800" b="0" i="0" dirty="0" smtClean="0">
                <a:solidFill>
                  <a:srgbClr val="2B2727"/>
                </a:solidFill>
                <a:effectLst/>
              </a:rPr>
              <a:t>Отказ </a:t>
            </a:r>
            <a:r>
              <a:rPr lang="ru-RU" sz="2800" b="0" i="0" dirty="0">
                <a:solidFill>
                  <a:srgbClr val="2B2727"/>
                </a:solidFill>
                <a:effectLst/>
              </a:rPr>
              <a:t>от роста зарплат и пенсий, изъятие Центробанком «лишних» денег из оборота</a:t>
            </a:r>
          </a:p>
        </p:txBody>
      </p:sp>
      <p:sp>
        <p:nvSpPr>
          <p:cNvPr id="20" name="Управляющая кнопка: &quot;Назад&quot; или &quot;Предыдущий&quot;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AF2568B2-38AA-48A4-AEC2-1CE34BE98E77}"/>
              </a:ext>
            </a:extLst>
          </p:cNvPr>
          <p:cNvSpPr/>
          <p:nvPr/>
        </p:nvSpPr>
        <p:spPr>
          <a:xfrm>
            <a:off x="7090733" y="6324882"/>
            <a:ext cx="468000" cy="468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&quot;В начало&quot; 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762220F5-73E8-4FA2-935F-FA8465268E44}"/>
              </a:ext>
            </a:extLst>
          </p:cNvPr>
          <p:cNvSpPr/>
          <p:nvPr/>
        </p:nvSpPr>
        <p:spPr>
          <a:xfrm>
            <a:off x="6622733" y="6324882"/>
            <a:ext cx="468000" cy="468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2" name="Управляющая кнопка: &quot;Вперед&quot; или &quot;Следующи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33CFF5B0-F2A0-49DD-BC2B-7A048401C6CF}"/>
              </a:ext>
            </a:extLst>
          </p:cNvPr>
          <p:cNvSpPr/>
          <p:nvPr/>
        </p:nvSpPr>
        <p:spPr>
          <a:xfrm>
            <a:off x="8031106" y="6324882"/>
            <a:ext cx="466352" cy="468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&quot;В конец&quot; 5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xmlns="" id="{2B10F164-DC38-4725-8EA5-9E70E144DFE8}"/>
              </a:ext>
            </a:extLst>
          </p:cNvPr>
          <p:cNvSpPr/>
          <p:nvPr/>
        </p:nvSpPr>
        <p:spPr>
          <a:xfrm>
            <a:off x="8497458" y="6324882"/>
            <a:ext cx="466352" cy="468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6B130A50-4904-4DA4-8613-9FF8E57123B8}"/>
              </a:ext>
            </a:extLst>
          </p:cNvPr>
          <p:cNvGrpSpPr/>
          <p:nvPr/>
        </p:nvGrpSpPr>
        <p:grpSpPr>
          <a:xfrm>
            <a:off x="0" y="233818"/>
            <a:ext cx="8746375" cy="704565"/>
            <a:chOff x="6684" y="-3048"/>
            <a:chExt cx="8746375" cy="704565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xmlns="" id="{39D4655D-D7A8-4E36-A20B-A52839E5C2DA}"/>
                </a:ext>
              </a:extLst>
            </p:cNvPr>
            <p:cNvCxnSpPr/>
            <p:nvPr/>
          </p:nvCxnSpPr>
          <p:spPr>
            <a:xfrm>
              <a:off x="395536" y="560399"/>
              <a:ext cx="8136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" descr="C:\Users\RIK-redactor\Desktop\4.png">
              <a:extLst>
                <a:ext uri="{FF2B5EF4-FFF2-40B4-BE49-F238E27FC236}">
                  <a16:creationId xmlns:a16="http://schemas.microsoft.com/office/drawing/2014/main" xmlns="" id="{08A43E25-DEC0-437E-8690-A177F67B7A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4" y="-3048"/>
              <a:ext cx="538386" cy="589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xmlns="" id="{16D4EAA8-3B0F-48A6-BBC3-60C9E6BC2646}"/>
                </a:ext>
              </a:extLst>
            </p:cNvPr>
            <p:cNvSpPr/>
            <p:nvPr/>
          </p:nvSpPr>
          <p:spPr>
            <a:xfrm>
              <a:off x="8542734" y="460343"/>
              <a:ext cx="210325" cy="24117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Содержимое 2"/>
          <p:cNvSpPr>
            <a:spLocks noGrp="1"/>
          </p:cNvSpPr>
          <p:nvPr>
            <p:ph idx="1"/>
          </p:nvPr>
        </p:nvSpPr>
        <p:spPr>
          <a:xfrm>
            <a:off x="342504" y="840051"/>
            <a:ext cx="8229600" cy="10266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rgbClr val="2B2727"/>
                </a:solidFill>
                <a:latin typeface="+mj-lt"/>
              </a:rPr>
              <a:t>Перечислите меры, способствующие снижению инфляции</a:t>
            </a:r>
            <a:endParaRPr lang="ru-RU" sz="2000" b="0" i="0" dirty="0">
              <a:solidFill>
                <a:srgbClr val="2B2727"/>
              </a:solidFill>
              <a:effectLst/>
              <a:latin typeface="Cantarell"/>
            </a:endParaRPr>
          </a:p>
          <a:p>
            <a:pPr algn="l">
              <a:buFontTx/>
              <a:buChar char="-"/>
            </a:pPr>
            <a:endParaRPr lang="ru-RU" sz="2000" b="0" i="0" dirty="0">
              <a:solidFill>
                <a:srgbClr val="2B2727"/>
              </a:solidFill>
              <a:effectLst/>
              <a:latin typeface="Cantarell"/>
            </a:endParaRP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&quot;На главную&quot;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54E3A3F4-DB2A-4B20-9429-7AFF8FC6AA1F}"/>
              </a:ext>
            </a:extLst>
          </p:cNvPr>
          <p:cNvSpPr/>
          <p:nvPr/>
        </p:nvSpPr>
        <p:spPr>
          <a:xfrm>
            <a:off x="7558733" y="6324882"/>
            <a:ext cx="466352" cy="468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53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-0.12795 2.96296E-6 C -0.18524 2.96296E-6 -0.25573 0.02754 -0.25573 0.05023 L -0.25573 0.10069 " pathEditMode="relative" rAng="0" ptsTypes="FfFF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5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75000" y="1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1" animBg="1"/>
      <p:bldP spid="19" grpId="2" animBg="1"/>
      <p:bldP spid="19" grpId="3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2958" y="1110002"/>
            <a:ext cx="8229600" cy="10571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i="0" dirty="0">
                <a:solidFill>
                  <a:srgbClr val="2B2727"/>
                </a:solidFill>
                <a:effectLst/>
                <a:latin typeface="+mj-lt"/>
              </a:rPr>
              <a:t>Вследствие чего развивается инфляция, вызванная избыточным спросом?</a:t>
            </a:r>
          </a:p>
          <a:p>
            <a:pPr marL="0" indent="0" algn="l">
              <a:buNone/>
            </a:pPr>
            <a:endParaRPr lang="ru-RU" sz="2000" b="0" i="0" dirty="0">
              <a:solidFill>
                <a:srgbClr val="2B2727"/>
              </a:solidFill>
              <a:effectLst/>
              <a:latin typeface="Cantarell"/>
            </a:endParaRPr>
          </a:p>
          <a:p>
            <a:pPr algn="l">
              <a:buFontTx/>
              <a:buChar char="-"/>
            </a:pPr>
            <a:endParaRPr lang="ru-RU" sz="2000" b="0" i="0" dirty="0">
              <a:solidFill>
                <a:srgbClr val="2B2727"/>
              </a:solidFill>
              <a:effectLst/>
              <a:latin typeface="Cantarell"/>
            </a:endParaRP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7CF9C32-B09C-4158-AFDE-98C867C78829}"/>
              </a:ext>
            </a:extLst>
          </p:cNvPr>
          <p:cNvGrpSpPr/>
          <p:nvPr/>
        </p:nvGrpSpPr>
        <p:grpSpPr>
          <a:xfrm>
            <a:off x="0" y="5725269"/>
            <a:ext cx="8962936" cy="1144141"/>
            <a:chOff x="0" y="5725269"/>
            <a:chExt cx="8962936" cy="1144141"/>
          </a:xfrm>
        </p:grpSpPr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xmlns="" id="{27C0F7F9-5F15-47CD-AE98-47F8A44DC2F7}"/>
                </a:ext>
              </a:extLst>
            </p:cNvPr>
            <p:cNvCxnSpPr/>
            <p:nvPr/>
          </p:nvCxnSpPr>
          <p:spPr>
            <a:xfrm>
              <a:off x="525685" y="6281394"/>
              <a:ext cx="843725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6" descr="C:\Users\RIK-redactor\Desktop\2301\4.png">
              <a:extLst>
                <a:ext uri="{FF2B5EF4-FFF2-40B4-BE49-F238E27FC236}">
                  <a16:creationId xmlns:a16="http://schemas.microsoft.com/office/drawing/2014/main" xmlns="" id="{428BE138-8648-41DD-BEFF-7D05A1DACD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9"/>
            <a:stretch/>
          </p:blipFill>
          <p:spPr bwMode="auto">
            <a:xfrm>
              <a:off x="0" y="5725269"/>
              <a:ext cx="1139361" cy="1144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0514CEB-8387-4479-9E3F-1234C6604432}"/>
              </a:ext>
            </a:extLst>
          </p:cNvPr>
          <p:cNvSpPr txBox="1"/>
          <p:nvPr/>
        </p:nvSpPr>
        <p:spPr>
          <a:xfrm>
            <a:off x="523227" y="191067"/>
            <a:ext cx="662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Закрепление материала</a:t>
            </a:r>
          </a:p>
        </p:txBody>
      </p:sp>
      <p:sp>
        <p:nvSpPr>
          <p:cNvPr id="19" name="Управляющая кнопка: &quot;Пустой&quot; 18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7C082E43-97FD-409E-8031-CD33C1BCAE17}"/>
              </a:ext>
            </a:extLst>
          </p:cNvPr>
          <p:cNvSpPr/>
          <p:nvPr/>
        </p:nvSpPr>
        <p:spPr>
          <a:xfrm>
            <a:off x="1996141" y="4101902"/>
            <a:ext cx="5328592" cy="1127298"/>
          </a:xfrm>
          <a:prstGeom prst="actionButtonBlank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2B2727"/>
                </a:solidFill>
              </a:rPr>
              <a:t>Сдвига </a:t>
            </a:r>
            <a:r>
              <a:rPr lang="ru-RU" sz="2800" dirty="0">
                <a:solidFill>
                  <a:srgbClr val="2B2727"/>
                </a:solidFill>
              </a:rPr>
              <a:t>кривой совокупного спроса влево и вниз</a:t>
            </a:r>
          </a:p>
        </p:txBody>
      </p:sp>
      <p:sp>
        <p:nvSpPr>
          <p:cNvPr id="20" name="Управляющая кнопка: &quot;Пустой&quot; 19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4B757DFE-3D1D-4AC4-B86B-A7940A78EA46}"/>
              </a:ext>
            </a:extLst>
          </p:cNvPr>
          <p:cNvSpPr/>
          <p:nvPr/>
        </p:nvSpPr>
        <p:spPr>
          <a:xfrm>
            <a:off x="4574911" y="2554084"/>
            <a:ext cx="4302499" cy="1387157"/>
          </a:xfrm>
          <a:prstGeom prst="actionButtonBlank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2B2727"/>
                </a:solidFill>
              </a:rPr>
              <a:t>Сдвига кривой совокупного предложения вправо и вверх</a:t>
            </a:r>
          </a:p>
        </p:txBody>
      </p:sp>
      <p:sp>
        <p:nvSpPr>
          <p:cNvPr id="21" name="Управляющая кнопка: &quot;Пустой&quot; 20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FDA9F6BE-7383-47B0-95AA-2D171B8A615D}"/>
              </a:ext>
            </a:extLst>
          </p:cNvPr>
          <p:cNvSpPr/>
          <p:nvPr/>
        </p:nvSpPr>
        <p:spPr>
          <a:xfrm>
            <a:off x="303326" y="2545938"/>
            <a:ext cx="4164223" cy="1395303"/>
          </a:xfrm>
          <a:prstGeom prst="actionButtonBlank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2B2727"/>
                </a:solidFill>
                <a:latin typeface="+mj-lt"/>
              </a:rPr>
              <a:t>Сдвига </a:t>
            </a:r>
            <a:r>
              <a:rPr lang="ru-RU" sz="2800" dirty="0">
                <a:solidFill>
                  <a:srgbClr val="2B2727"/>
                </a:solidFill>
                <a:latin typeface="+mj-lt"/>
              </a:rPr>
              <a:t>кривой совокупного спроса вправо  </a:t>
            </a:r>
          </a:p>
        </p:txBody>
      </p:sp>
      <p:sp>
        <p:nvSpPr>
          <p:cNvPr id="22" name="Управляющая кнопка: &quot;Назад&quot; или &quot;Предыдущий&quot;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AF2568B2-38AA-48A4-AEC2-1CE34BE98E77}"/>
              </a:ext>
            </a:extLst>
          </p:cNvPr>
          <p:cNvSpPr/>
          <p:nvPr/>
        </p:nvSpPr>
        <p:spPr>
          <a:xfrm>
            <a:off x="7090733" y="6324882"/>
            <a:ext cx="468000" cy="468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&quot;В начало&quot; 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762220F5-73E8-4FA2-935F-FA8465268E44}"/>
              </a:ext>
            </a:extLst>
          </p:cNvPr>
          <p:cNvSpPr/>
          <p:nvPr/>
        </p:nvSpPr>
        <p:spPr>
          <a:xfrm>
            <a:off x="6622733" y="6324882"/>
            <a:ext cx="468000" cy="468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4" name="Управляющая кнопка: &quot;Вперед&quot; или &quot;Следующи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33CFF5B0-F2A0-49DD-BC2B-7A048401C6CF}"/>
              </a:ext>
            </a:extLst>
          </p:cNvPr>
          <p:cNvSpPr/>
          <p:nvPr/>
        </p:nvSpPr>
        <p:spPr>
          <a:xfrm>
            <a:off x="8031106" y="6324882"/>
            <a:ext cx="466352" cy="468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&quot;В конец&quot; 5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xmlns="" id="{2B10F164-DC38-4725-8EA5-9E70E144DFE8}"/>
              </a:ext>
            </a:extLst>
          </p:cNvPr>
          <p:cNvSpPr/>
          <p:nvPr/>
        </p:nvSpPr>
        <p:spPr>
          <a:xfrm>
            <a:off x="8497458" y="6324882"/>
            <a:ext cx="466352" cy="468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69017987-A27A-40D5-9F83-0FD86B3E1C14}"/>
              </a:ext>
            </a:extLst>
          </p:cNvPr>
          <p:cNvGrpSpPr/>
          <p:nvPr/>
        </p:nvGrpSpPr>
        <p:grpSpPr>
          <a:xfrm>
            <a:off x="0" y="224322"/>
            <a:ext cx="8746375" cy="704565"/>
            <a:chOff x="6684" y="-3048"/>
            <a:chExt cx="8746375" cy="704565"/>
          </a:xfrm>
        </p:grpSpPr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E58362A5-B2CB-49A1-A8FF-4208445E68E9}"/>
                </a:ext>
              </a:extLst>
            </p:cNvPr>
            <p:cNvCxnSpPr/>
            <p:nvPr/>
          </p:nvCxnSpPr>
          <p:spPr>
            <a:xfrm>
              <a:off x="395536" y="560399"/>
              <a:ext cx="8136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" descr="C:\Users\RIK-redactor\Desktop\4.png">
              <a:extLst>
                <a:ext uri="{FF2B5EF4-FFF2-40B4-BE49-F238E27FC236}">
                  <a16:creationId xmlns:a16="http://schemas.microsoft.com/office/drawing/2014/main" xmlns="" id="{FB96C195-B038-4875-8150-47DB3FD730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4" y="-3048"/>
              <a:ext cx="538386" cy="589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xmlns="" id="{2E7D7656-5B18-4BAA-8599-C2EFFCC46412}"/>
                </a:ext>
              </a:extLst>
            </p:cNvPr>
            <p:cNvSpPr/>
            <p:nvPr/>
          </p:nvSpPr>
          <p:spPr>
            <a:xfrm>
              <a:off x="8542734" y="460343"/>
              <a:ext cx="210325" cy="24117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Управляющая кнопка: &quot;На главную&quot;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54E3A3F4-DB2A-4B20-9429-7AFF8FC6AA1F}"/>
              </a:ext>
            </a:extLst>
          </p:cNvPr>
          <p:cNvSpPr/>
          <p:nvPr/>
        </p:nvSpPr>
        <p:spPr>
          <a:xfrm>
            <a:off x="7558733" y="6324882"/>
            <a:ext cx="466352" cy="468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60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0.12153 -4.07407E-6 C 0.17587 -4.07407E-6 0.24323 0.0301 0.24323 0.05487 L 0.24323 0.10996 " pathEditMode="relative" rAng="0" ptsTypes="FfFF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3" y="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210000" y="2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1" grpId="2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8852" y="1566593"/>
            <a:ext cx="8229600" cy="6470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i="0" dirty="0">
                <a:solidFill>
                  <a:srgbClr val="2B2727"/>
                </a:solidFill>
                <a:effectLst/>
                <a:cs typeface="Times New Roman" panose="02020603050405020304" pitchFamily="18" charset="0"/>
              </a:rPr>
              <a:t>Подавленная инфляция проявляется в виде:</a:t>
            </a:r>
          </a:p>
          <a:p>
            <a:pPr algn="l">
              <a:buFontTx/>
              <a:buChar char="-"/>
            </a:pPr>
            <a:endParaRPr lang="ru-RU" sz="2800" b="0" i="0" dirty="0">
              <a:solidFill>
                <a:srgbClr val="2B272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Tx/>
              <a:buChar char="-"/>
            </a:pPr>
            <a:endParaRPr lang="ru-RU" sz="2800" b="0" i="0" dirty="0">
              <a:solidFill>
                <a:srgbClr val="2B272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7CF9C32-B09C-4158-AFDE-98C867C78829}"/>
              </a:ext>
            </a:extLst>
          </p:cNvPr>
          <p:cNvGrpSpPr/>
          <p:nvPr/>
        </p:nvGrpSpPr>
        <p:grpSpPr>
          <a:xfrm>
            <a:off x="0" y="5725269"/>
            <a:ext cx="8962936" cy="1144141"/>
            <a:chOff x="0" y="5725269"/>
            <a:chExt cx="8962936" cy="1144141"/>
          </a:xfrm>
        </p:grpSpPr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xmlns="" id="{27C0F7F9-5F15-47CD-AE98-47F8A44DC2F7}"/>
                </a:ext>
              </a:extLst>
            </p:cNvPr>
            <p:cNvCxnSpPr/>
            <p:nvPr/>
          </p:nvCxnSpPr>
          <p:spPr>
            <a:xfrm>
              <a:off x="525685" y="6281394"/>
              <a:ext cx="843725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6" descr="C:\Users\RIK-redactor\Desktop\2301\4.png">
              <a:extLst>
                <a:ext uri="{FF2B5EF4-FFF2-40B4-BE49-F238E27FC236}">
                  <a16:creationId xmlns:a16="http://schemas.microsoft.com/office/drawing/2014/main" xmlns="" id="{428BE138-8648-41DD-BEFF-7D05A1DACD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9"/>
            <a:stretch/>
          </p:blipFill>
          <p:spPr bwMode="auto">
            <a:xfrm>
              <a:off x="0" y="5725269"/>
              <a:ext cx="1139361" cy="1144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0514CEB-8387-4479-9E3F-1234C6604432}"/>
              </a:ext>
            </a:extLst>
          </p:cNvPr>
          <p:cNvSpPr txBox="1"/>
          <p:nvPr/>
        </p:nvSpPr>
        <p:spPr>
          <a:xfrm>
            <a:off x="523227" y="191067"/>
            <a:ext cx="662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Закрепление материала</a:t>
            </a:r>
          </a:p>
        </p:txBody>
      </p:sp>
      <p:sp>
        <p:nvSpPr>
          <p:cNvPr id="17" name="Управляющая кнопка: &quot;Пустой&quot; 16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C12BA0CC-C544-4632-B4B1-DB0BBEA2110D}"/>
              </a:ext>
            </a:extLst>
          </p:cNvPr>
          <p:cNvSpPr/>
          <p:nvPr/>
        </p:nvSpPr>
        <p:spPr>
          <a:xfrm>
            <a:off x="388852" y="2886238"/>
            <a:ext cx="4039132" cy="969563"/>
          </a:xfrm>
          <a:prstGeom prst="actionButtonBlank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2B2727"/>
                </a:solidFill>
                <a:cs typeface="Times New Roman" panose="02020603050405020304" pitchFamily="18" charset="0"/>
              </a:rPr>
              <a:t>Рост цен</a:t>
            </a:r>
          </a:p>
        </p:txBody>
      </p:sp>
      <p:sp>
        <p:nvSpPr>
          <p:cNvPr id="18" name="Управляющая кнопка: &quot;Пустой&quot; 17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74E58D37-CDFF-45F1-95B0-B6BD52BDF1F6}"/>
              </a:ext>
            </a:extLst>
          </p:cNvPr>
          <p:cNvSpPr/>
          <p:nvPr/>
        </p:nvSpPr>
        <p:spPr>
          <a:xfrm>
            <a:off x="4547576" y="2890786"/>
            <a:ext cx="4390936" cy="969563"/>
          </a:xfrm>
          <a:prstGeom prst="actionButtonBlank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2B2727"/>
                </a:solidFill>
                <a:cs typeface="Times New Roman" panose="02020603050405020304" pitchFamily="18" charset="0"/>
              </a:rPr>
              <a:t>Затоваренности складов предприятий</a:t>
            </a:r>
          </a:p>
        </p:txBody>
      </p:sp>
      <p:sp>
        <p:nvSpPr>
          <p:cNvPr id="19" name="Управляющая кнопка: &quot;Пустой&quot; 18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5E9BE4ED-294F-49E0-B460-4F0A0AFF352E}"/>
              </a:ext>
            </a:extLst>
          </p:cNvPr>
          <p:cNvSpPr/>
          <p:nvPr/>
        </p:nvSpPr>
        <p:spPr>
          <a:xfrm>
            <a:off x="1578339" y="4157112"/>
            <a:ext cx="5938474" cy="969563"/>
          </a:xfrm>
          <a:prstGeom prst="actionButtonBlank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2B2727"/>
                </a:solidFill>
                <a:cs typeface="Times New Roman" panose="02020603050405020304" pitchFamily="18" charset="0"/>
              </a:rPr>
              <a:t>Исчезновения </a:t>
            </a:r>
            <a:r>
              <a:rPr lang="ru-RU" sz="2800" dirty="0">
                <a:solidFill>
                  <a:srgbClr val="2B2727"/>
                </a:solidFill>
                <a:cs typeface="Times New Roman" panose="02020603050405020304" pitchFamily="18" charset="0"/>
              </a:rPr>
              <a:t>товаров из розничной торговли</a:t>
            </a:r>
          </a:p>
        </p:txBody>
      </p:sp>
      <p:sp>
        <p:nvSpPr>
          <p:cNvPr id="21" name="Управляющая кнопка: &quot;Назад&quot; или &quot;Предыдущий&quot;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AF2568B2-38AA-48A4-AEC2-1CE34BE98E77}"/>
              </a:ext>
            </a:extLst>
          </p:cNvPr>
          <p:cNvSpPr/>
          <p:nvPr/>
        </p:nvSpPr>
        <p:spPr>
          <a:xfrm>
            <a:off x="7090733" y="6324882"/>
            <a:ext cx="468000" cy="468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&quot;В начало&quot; 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762220F5-73E8-4FA2-935F-FA8465268E44}"/>
              </a:ext>
            </a:extLst>
          </p:cNvPr>
          <p:cNvSpPr/>
          <p:nvPr/>
        </p:nvSpPr>
        <p:spPr>
          <a:xfrm>
            <a:off x="6622733" y="6324882"/>
            <a:ext cx="468000" cy="468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3" name="Управляющая кнопка: &quot;Вперед&quot; или &quot;Следующи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33CFF5B0-F2A0-49DD-BC2B-7A048401C6CF}"/>
              </a:ext>
            </a:extLst>
          </p:cNvPr>
          <p:cNvSpPr/>
          <p:nvPr/>
        </p:nvSpPr>
        <p:spPr>
          <a:xfrm>
            <a:off x="8031106" y="6324882"/>
            <a:ext cx="466352" cy="468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&quot;В конец&quot; 5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xmlns="" id="{2B10F164-DC38-4725-8EA5-9E70E144DFE8}"/>
              </a:ext>
            </a:extLst>
          </p:cNvPr>
          <p:cNvSpPr/>
          <p:nvPr/>
        </p:nvSpPr>
        <p:spPr>
          <a:xfrm>
            <a:off x="8497458" y="6324882"/>
            <a:ext cx="466352" cy="468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69017987-A27A-40D5-9F83-0FD86B3E1C14}"/>
              </a:ext>
            </a:extLst>
          </p:cNvPr>
          <p:cNvGrpSpPr/>
          <p:nvPr/>
        </p:nvGrpSpPr>
        <p:grpSpPr>
          <a:xfrm>
            <a:off x="0" y="224322"/>
            <a:ext cx="8746375" cy="704565"/>
            <a:chOff x="6684" y="-3048"/>
            <a:chExt cx="8746375" cy="704565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xmlns="" id="{E58362A5-B2CB-49A1-A8FF-4208445E68E9}"/>
                </a:ext>
              </a:extLst>
            </p:cNvPr>
            <p:cNvCxnSpPr/>
            <p:nvPr/>
          </p:nvCxnSpPr>
          <p:spPr>
            <a:xfrm>
              <a:off x="395536" y="560399"/>
              <a:ext cx="8136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" descr="C:\Users\RIK-redactor\Desktop\4.png">
              <a:extLst>
                <a:ext uri="{FF2B5EF4-FFF2-40B4-BE49-F238E27FC236}">
                  <a16:creationId xmlns:a16="http://schemas.microsoft.com/office/drawing/2014/main" xmlns="" id="{FB96C195-B038-4875-8150-47DB3FD730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4" y="-3048"/>
              <a:ext cx="538386" cy="589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xmlns="" id="{2E7D7656-5B18-4BAA-8599-C2EFFCC46412}"/>
                </a:ext>
              </a:extLst>
            </p:cNvPr>
            <p:cNvSpPr/>
            <p:nvPr/>
          </p:nvSpPr>
          <p:spPr>
            <a:xfrm>
              <a:off x="8542734" y="460343"/>
              <a:ext cx="210325" cy="24117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Управляющая кнопка: &quot;На главную&quot;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54E3A3F4-DB2A-4B20-9429-7AFF8FC6AA1F}"/>
              </a:ext>
            </a:extLst>
          </p:cNvPr>
          <p:cNvSpPr/>
          <p:nvPr/>
        </p:nvSpPr>
        <p:spPr>
          <a:xfrm>
            <a:off x="7558733" y="6324882"/>
            <a:ext cx="466352" cy="468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89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L 0.00278 -0.16643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1" animBg="1"/>
      <p:bldP spid="19" grpId="2" animBg="1"/>
      <p:bldP spid="19" grpId="3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правляющая кнопка: &quot;Пустой&quot; 18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5E9BE4ED-294F-49E0-B460-4F0A0AFF352E}"/>
              </a:ext>
            </a:extLst>
          </p:cNvPr>
          <p:cNvSpPr/>
          <p:nvPr/>
        </p:nvSpPr>
        <p:spPr>
          <a:xfrm>
            <a:off x="1534415" y="4149080"/>
            <a:ext cx="5938474" cy="969563"/>
          </a:xfrm>
          <a:prstGeom prst="actionButtonBlank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2B2727"/>
                </a:solidFill>
                <a:cs typeface="Times New Roman" panose="02020603050405020304" pitchFamily="18" charset="0"/>
              </a:rPr>
              <a:t>Чрезмерным ростом цен на товары первичного спроса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8852" y="1566593"/>
            <a:ext cx="8229600" cy="6470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rgbClr val="2B2727"/>
                </a:solidFill>
                <a:cs typeface="Times New Roman" panose="02020603050405020304" pitchFamily="18" charset="0"/>
              </a:rPr>
              <a:t>Инфляция спроса </a:t>
            </a:r>
            <a:r>
              <a:rPr lang="ru-RU" sz="2800" dirty="0" smtClean="0">
                <a:solidFill>
                  <a:srgbClr val="2B2727"/>
                </a:solidFill>
                <a:cs typeface="Times New Roman" panose="02020603050405020304" pitchFamily="18" charset="0"/>
              </a:rPr>
              <a:t>характеризуется</a:t>
            </a:r>
            <a:r>
              <a:rPr lang="en-US" sz="2800" dirty="0" smtClean="0">
                <a:solidFill>
                  <a:srgbClr val="2B2727"/>
                </a:solidFill>
                <a:cs typeface="Times New Roman" panose="02020603050405020304" pitchFamily="18" charset="0"/>
              </a:rPr>
              <a:t>:</a:t>
            </a:r>
            <a:endParaRPr lang="ru-RU" sz="2800" b="0" i="0" dirty="0">
              <a:solidFill>
                <a:srgbClr val="2B272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Tx/>
              <a:buChar char="-"/>
            </a:pPr>
            <a:endParaRPr lang="ru-RU" sz="2800" b="0" i="0" dirty="0">
              <a:solidFill>
                <a:srgbClr val="2B272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7CF9C32-B09C-4158-AFDE-98C867C78829}"/>
              </a:ext>
            </a:extLst>
          </p:cNvPr>
          <p:cNvGrpSpPr/>
          <p:nvPr/>
        </p:nvGrpSpPr>
        <p:grpSpPr>
          <a:xfrm>
            <a:off x="0" y="5725269"/>
            <a:ext cx="8962936" cy="1144141"/>
            <a:chOff x="0" y="5725269"/>
            <a:chExt cx="8962936" cy="1144141"/>
          </a:xfrm>
        </p:grpSpPr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xmlns="" id="{27C0F7F9-5F15-47CD-AE98-47F8A44DC2F7}"/>
                </a:ext>
              </a:extLst>
            </p:cNvPr>
            <p:cNvCxnSpPr/>
            <p:nvPr/>
          </p:nvCxnSpPr>
          <p:spPr>
            <a:xfrm>
              <a:off x="525685" y="6281394"/>
              <a:ext cx="843725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6" descr="C:\Users\RIK-redactor\Desktop\2301\4.png">
              <a:extLst>
                <a:ext uri="{FF2B5EF4-FFF2-40B4-BE49-F238E27FC236}">
                  <a16:creationId xmlns:a16="http://schemas.microsoft.com/office/drawing/2014/main" xmlns="" id="{428BE138-8648-41DD-BEFF-7D05A1DACD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9"/>
            <a:stretch/>
          </p:blipFill>
          <p:spPr bwMode="auto">
            <a:xfrm>
              <a:off x="0" y="5725269"/>
              <a:ext cx="1139361" cy="1144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0514CEB-8387-4479-9E3F-1234C6604432}"/>
              </a:ext>
            </a:extLst>
          </p:cNvPr>
          <p:cNvSpPr txBox="1"/>
          <p:nvPr/>
        </p:nvSpPr>
        <p:spPr>
          <a:xfrm>
            <a:off x="523227" y="191067"/>
            <a:ext cx="662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Закрепление материала</a:t>
            </a:r>
          </a:p>
        </p:txBody>
      </p:sp>
      <p:sp>
        <p:nvSpPr>
          <p:cNvPr id="17" name="Управляющая кнопка: &quot;Пустой&quot; 16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C12BA0CC-C544-4632-B4B1-DB0BBEA2110D}"/>
              </a:ext>
            </a:extLst>
          </p:cNvPr>
          <p:cNvSpPr/>
          <p:nvPr/>
        </p:nvSpPr>
        <p:spPr>
          <a:xfrm>
            <a:off x="388852" y="2758648"/>
            <a:ext cx="4039132" cy="1241170"/>
          </a:xfrm>
          <a:prstGeom prst="actionButtonBlank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2B2727"/>
                </a:solidFill>
                <a:cs typeface="Times New Roman" panose="02020603050405020304" pitchFamily="18" charset="0"/>
              </a:rPr>
              <a:t>Превышением предложения над спросом</a:t>
            </a:r>
          </a:p>
        </p:txBody>
      </p:sp>
      <p:sp>
        <p:nvSpPr>
          <p:cNvPr id="18" name="Управляющая кнопка: &quot;Пустой&quot; 17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74E58D37-CDFF-45F1-95B0-B6BD52BDF1F6}"/>
              </a:ext>
            </a:extLst>
          </p:cNvPr>
          <p:cNvSpPr/>
          <p:nvPr/>
        </p:nvSpPr>
        <p:spPr>
          <a:xfrm>
            <a:off x="4547576" y="2758648"/>
            <a:ext cx="4390936" cy="1245718"/>
          </a:xfrm>
          <a:prstGeom prst="actionButtonBlank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2B2727"/>
                </a:solidFill>
                <a:cs typeface="Times New Roman" panose="02020603050405020304" pitchFamily="18" charset="0"/>
              </a:rPr>
              <a:t>Превышением спроса над предложением</a:t>
            </a:r>
          </a:p>
        </p:txBody>
      </p:sp>
      <p:sp>
        <p:nvSpPr>
          <p:cNvPr id="21" name="Управляющая кнопка: &quot;Назад&quot; или &quot;Предыдущий&quot;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AF2568B2-38AA-48A4-AEC2-1CE34BE98E77}"/>
              </a:ext>
            </a:extLst>
          </p:cNvPr>
          <p:cNvSpPr/>
          <p:nvPr/>
        </p:nvSpPr>
        <p:spPr>
          <a:xfrm>
            <a:off x="7090733" y="6324882"/>
            <a:ext cx="468000" cy="468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&quot;В начало&quot; 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762220F5-73E8-4FA2-935F-FA8465268E44}"/>
              </a:ext>
            </a:extLst>
          </p:cNvPr>
          <p:cNvSpPr/>
          <p:nvPr/>
        </p:nvSpPr>
        <p:spPr>
          <a:xfrm>
            <a:off x="6622733" y="6324882"/>
            <a:ext cx="468000" cy="468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3" name="Управляющая кнопка: &quot;Вперед&quot; или &quot;Следующи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33CFF5B0-F2A0-49DD-BC2B-7A048401C6CF}"/>
              </a:ext>
            </a:extLst>
          </p:cNvPr>
          <p:cNvSpPr/>
          <p:nvPr/>
        </p:nvSpPr>
        <p:spPr>
          <a:xfrm>
            <a:off x="8031106" y="6324882"/>
            <a:ext cx="466352" cy="468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&quot;В конец&quot; 5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xmlns="" id="{2B10F164-DC38-4725-8EA5-9E70E144DFE8}"/>
              </a:ext>
            </a:extLst>
          </p:cNvPr>
          <p:cNvSpPr/>
          <p:nvPr/>
        </p:nvSpPr>
        <p:spPr>
          <a:xfrm>
            <a:off x="8497458" y="6324882"/>
            <a:ext cx="466352" cy="468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69017987-A27A-40D5-9F83-0FD86B3E1C14}"/>
              </a:ext>
            </a:extLst>
          </p:cNvPr>
          <p:cNvGrpSpPr/>
          <p:nvPr/>
        </p:nvGrpSpPr>
        <p:grpSpPr>
          <a:xfrm>
            <a:off x="0" y="224322"/>
            <a:ext cx="8746375" cy="704565"/>
            <a:chOff x="6684" y="-3048"/>
            <a:chExt cx="8746375" cy="704565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xmlns="" id="{E58362A5-B2CB-49A1-A8FF-4208445E68E9}"/>
                </a:ext>
              </a:extLst>
            </p:cNvPr>
            <p:cNvCxnSpPr/>
            <p:nvPr/>
          </p:nvCxnSpPr>
          <p:spPr>
            <a:xfrm>
              <a:off x="395536" y="560399"/>
              <a:ext cx="8136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" descr="C:\Users\RIK-redactor\Desktop\4.png">
              <a:extLst>
                <a:ext uri="{FF2B5EF4-FFF2-40B4-BE49-F238E27FC236}">
                  <a16:creationId xmlns:a16="http://schemas.microsoft.com/office/drawing/2014/main" xmlns="" id="{FB96C195-B038-4875-8150-47DB3FD730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4" y="-3048"/>
              <a:ext cx="538386" cy="589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xmlns="" id="{2E7D7656-5B18-4BAA-8599-C2EFFCC46412}"/>
                </a:ext>
              </a:extLst>
            </p:cNvPr>
            <p:cNvSpPr/>
            <p:nvPr/>
          </p:nvSpPr>
          <p:spPr>
            <a:xfrm>
              <a:off x="8542734" y="460343"/>
              <a:ext cx="210325" cy="24117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Управляющая кнопка: &quot;На главную&quot;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54E3A3F4-DB2A-4B20-9429-7AFF8FC6AA1F}"/>
              </a:ext>
            </a:extLst>
          </p:cNvPr>
          <p:cNvSpPr/>
          <p:nvPr/>
        </p:nvSpPr>
        <p:spPr>
          <a:xfrm>
            <a:off x="7558733" y="6324882"/>
            <a:ext cx="466352" cy="468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38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11528 4.44444E-6 C -0.16684 4.44444E-6 -0.22969 0.0243 -0.22969 0.0449 L -0.22969 0.09097 " pathEditMode="relative" rAng="0" ptsTypes="FfFF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7" grpId="0" animBg="1"/>
      <p:bldP spid="17" grpId="1" animBg="1"/>
      <p:bldP spid="18" grpId="1" animBg="1"/>
      <p:bldP spid="18" grpId="2" animBg="1"/>
      <p:bldP spid="18" grpId="3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525685" y="6281394"/>
            <a:ext cx="84372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6" descr="C:\Users\RIK-redactor\Desktop\2301\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9"/>
          <a:stretch/>
        </p:blipFill>
        <p:spPr bwMode="auto">
          <a:xfrm>
            <a:off x="0" y="5725269"/>
            <a:ext cx="1139361" cy="114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&quot;Назад&quot; или &quot;Предыдущий&quot;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AF2568B2-38AA-48A4-AEC2-1CE34BE98E77}"/>
              </a:ext>
            </a:extLst>
          </p:cNvPr>
          <p:cNvSpPr/>
          <p:nvPr/>
        </p:nvSpPr>
        <p:spPr>
          <a:xfrm>
            <a:off x="7090733" y="6324882"/>
            <a:ext cx="468000" cy="468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Users\RIK-redactor\Desktop\Безымянный-1.png">
            <a:extLst>
              <a:ext uri="{FF2B5EF4-FFF2-40B4-BE49-F238E27FC236}">
                <a16:creationId xmlns:a16="http://schemas.microsoft.com/office/drawing/2014/main" xmlns="" id="{04EF46D7-44D0-4496-A7EC-8B41C6A46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835" y="1196752"/>
            <a:ext cx="3882959" cy="102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96E80B7-DB64-4DC9-BB2B-D904DED00B5D}"/>
              </a:ext>
            </a:extLst>
          </p:cNvPr>
          <p:cNvSpPr txBox="1"/>
          <p:nvPr/>
        </p:nvSpPr>
        <p:spPr>
          <a:xfrm>
            <a:off x="0" y="2041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+mj-lt"/>
              </a:rPr>
              <a:t>Государственное автономное профессиональное образовательное учреждение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D4C07C7-77F5-4C39-8157-1F594DF77A12}"/>
              </a:ext>
            </a:extLst>
          </p:cNvPr>
          <p:cNvSpPr txBox="1"/>
          <p:nvPr/>
        </p:nvSpPr>
        <p:spPr>
          <a:xfrm>
            <a:off x="1004209" y="2852936"/>
            <a:ext cx="7488832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+mj-lt"/>
                <a:ea typeface="+mj-ea"/>
                <a:cs typeface="Times New Roman" panose="02020603050405020304" pitchFamily="18" charset="0"/>
              </a:rPr>
              <a:t>Инфляция:</a:t>
            </a:r>
            <a:br>
              <a:rPr lang="ru-RU" sz="4000" b="1" dirty="0">
                <a:latin typeface="+mj-lt"/>
                <a:ea typeface="+mj-ea"/>
                <a:cs typeface="Times New Roman" panose="02020603050405020304" pitchFamily="18" charset="0"/>
              </a:rPr>
            </a:br>
            <a:r>
              <a:rPr lang="ru-RU" sz="4000" b="1" dirty="0">
                <a:latin typeface="+mj-lt"/>
                <a:ea typeface="+mj-ea"/>
                <a:cs typeface="Times New Roman" panose="02020603050405020304" pitchFamily="18" charset="0"/>
              </a:rPr>
              <a:t>виды,</a:t>
            </a:r>
            <a:r>
              <a:rPr lang="en-US" sz="4000" b="1" dirty="0"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latin typeface="+mj-lt"/>
                <a:ea typeface="+mj-ea"/>
                <a:cs typeface="Times New Roman" panose="02020603050405020304" pitchFamily="18" charset="0"/>
              </a:rPr>
              <a:t>причины,  последствия</a:t>
            </a:r>
          </a:p>
        </p:txBody>
      </p:sp>
      <p:sp>
        <p:nvSpPr>
          <p:cNvPr id="14" name="Управляющая кнопка: &quot;На главную&quot;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54E3A3F4-DB2A-4B20-9429-7AFF8FC6AA1F}"/>
              </a:ext>
            </a:extLst>
          </p:cNvPr>
          <p:cNvSpPr/>
          <p:nvPr/>
        </p:nvSpPr>
        <p:spPr>
          <a:xfrm>
            <a:off x="7558733" y="6324882"/>
            <a:ext cx="466352" cy="468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54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0" y="5725269"/>
            <a:ext cx="8962936" cy="1144141"/>
            <a:chOff x="0" y="5725269"/>
            <a:chExt cx="8962936" cy="1144141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525685" y="6281394"/>
              <a:ext cx="843725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6" descr="C:\Users\RIK-redactor\Desktop\2301\4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9"/>
            <a:stretch/>
          </p:blipFill>
          <p:spPr bwMode="auto">
            <a:xfrm>
              <a:off x="0" y="5725269"/>
              <a:ext cx="1139361" cy="1144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Объект 4">
            <a:extLst>
              <a:ext uri="{FF2B5EF4-FFF2-40B4-BE49-F238E27FC236}">
                <a16:creationId xmlns:a16="http://schemas.microsoft.com/office/drawing/2014/main" xmlns="" id="{1414F702-BF82-4BB4-88E2-231580A2B711}"/>
              </a:ext>
            </a:extLst>
          </p:cNvPr>
          <p:cNvSpPr txBox="1">
            <a:spLocks/>
          </p:cNvSpPr>
          <p:nvPr/>
        </p:nvSpPr>
        <p:spPr>
          <a:xfrm>
            <a:off x="578645" y="1392282"/>
            <a:ext cx="7128792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cs typeface="Times New Roman" panose="02020603050405020304" pitchFamily="18" charset="0"/>
              </a:rPr>
              <a:t>рассмотреть основные причины возникновения </a:t>
            </a:r>
            <a:r>
              <a:rPr lang="ru-RU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инфляции </a:t>
            </a:r>
            <a:endParaRPr lang="ru-RU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cs typeface="Times New Roman" panose="02020603050405020304" pitchFamily="18" charset="0"/>
              </a:rPr>
              <a:t>обозначить виды инфляции и охарактеризовать </a:t>
            </a:r>
            <a:r>
              <a:rPr lang="ru-RU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каждый</a:t>
            </a:r>
            <a:endParaRPr lang="ru-RU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cs typeface="Times New Roman" panose="02020603050405020304" pitchFamily="18" charset="0"/>
              </a:rPr>
              <a:t>проследить последствия инфляции на исторических </a:t>
            </a:r>
            <a:r>
              <a:rPr lang="ru-RU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примерах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727903E2-8EAD-4E8D-87C4-07D6308704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809" y="4805031"/>
            <a:ext cx="1304925" cy="1238250"/>
          </a:xfrm>
          <a:prstGeom prst="rect">
            <a:avLst/>
          </a:prstGeom>
        </p:spPr>
      </p:pic>
      <p:sp>
        <p:nvSpPr>
          <p:cNvPr id="2" name="Управляющая кнопка: &quot;Назад&quot; или &quot;Предыдущий&quot;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AF2568B2-38AA-48A4-AEC2-1CE34BE98E77}"/>
              </a:ext>
            </a:extLst>
          </p:cNvPr>
          <p:cNvSpPr/>
          <p:nvPr/>
        </p:nvSpPr>
        <p:spPr>
          <a:xfrm>
            <a:off x="7090733" y="6324882"/>
            <a:ext cx="468000" cy="468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&quot;В начало&quot; 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762220F5-73E8-4FA2-935F-FA8465268E44}"/>
              </a:ext>
            </a:extLst>
          </p:cNvPr>
          <p:cNvSpPr/>
          <p:nvPr/>
        </p:nvSpPr>
        <p:spPr>
          <a:xfrm>
            <a:off x="6622733" y="6324882"/>
            <a:ext cx="468000" cy="468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7" name="Управляющая кнопка: &quot;Вперед&quot; или &quot;Следующи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33CFF5B0-F2A0-49DD-BC2B-7A048401C6CF}"/>
              </a:ext>
            </a:extLst>
          </p:cNvPr>
          <p:cNvSpPr/>
          <p:nvPr/>
        </p:nvSpPr>
        <p:spPr>
          <a:xfrm>
            <a:off x="8031106" y="6324882"/>
            <a:ext cx="466352" cy="468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&quot;В конец&quot; 5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xmlns="" id="{2B10F164-DC38-4725-8EA5-9E70E144DFE8}"/>
              </a:ext>
            </a:extLst>
          </p:cNvPr>
          <p:cNvSpPr/>
          <p:nvPr/>
        </p:nvSpPr>
        <p:spPr>
          <a:xfrm>
            <a:off x="8497458" y="6324882"/>
            <a:ext cx="466352" cy="468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1774C79F-D744-49A2-AEB1-1D87264E43AA}"/>
              </a:ext>
            </a:extLst>
          </p:cNvPr>
          <p:cNvGrpSpPr/>
          <p:nvPr/>
        </p:nvGrpSpPr>
        <p:grpSpPr>
          <a:xfrm>
            <a:off x="0" y="224322"/>
            <a:ext cx="8746375" cy="704565"/>
            <a:chOff x="6684" y="-3048"/>
            <a:chExt cx="8746375" cy="704565"/>
          </a:xfrm>
        </p:grpSpPr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xmlns="" id="{D38E0BFC-315F-45A1-B7C0-B6809FF8CE23}"/>
                </a:ext>
              </a:extLst>
            </p:cNvPr>
            <p:cNvCxnSpPr/>
            <p:nvPr/>
          </p:nvCxnSpPr>
          <p:spPr>
            <a:xfrm>
              <a:off x="395536" y="560399"/>
              <a:ext cx="8136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" descr="C:\Users\RIK-redactor\Desktop\4.png">
              <a:extLst>
                <a:ext uri="{FF2B5EF4-FFF2-40B4-BE49-F238E27FC236}">
                  <a16:creationId xmlns:a16="http://schemas.microsoft.com/office/drawing/2014/main" xmlns="" id="{F4B4CE8E-4FCD-4057-BFC1-FD0FFF4E28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4" y="-3048"/>
              <a:ext cx="538386" cy="589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xmlns="" id="{CE4617AB-ED21-4488-AD48-56AB3D86676D}"/>
                </a:ext>
              </a:extLst>
            </p:cNvPr>
            <p:cNvSpPr/>
            <p:nvPr/>
          </p:nvSpPr>
          <p:spPr>
            <a:xfrm>
              <a:off x="8542734" y="460343"/>
              <a:ext cx="210325" cy="24117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5CE32E9-67C8-42E5-8F7B-FEC3B5256CCE}"/>
              </a:ext>
            </a:extLst>
          </p:cNvPr>
          <p:cNvSpPr txBox="1"/>
          <p:nvPr/>
        </p:nvSpPr>
        <p:spPr>
          <a:xfrm>
            <a:off x="523227" y="191067"/>
            <a:ext cx="662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Цели</a:t>
            </a:r>
          </a:p>
        </p:txBody>
      </p:sp>
      <p:sp>
        <p:nvSpPr>
          <p:cNvPr id="17" name="Управляющая кнопка: &quot;На главную&quot; 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54E3A3F4-DB2A-4B20-9429-7AFF8FC6AA1F}"/>
              </a:ext>
            </a:extLst>
          </p:cNvPr>
          <p:cNvSpPr/>
          <p:nvPr/>
        </p:nvSpPr>
        <p:spPr>
          <a:xfrm>
            <a:off x="7558733" y="6324882"/>
            <a:ext cx="466352" cy="468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57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84A65A17-49FF-4AE6-9F34-03CC68B758CF}"/>
              </a:ext>
            </a:extLst>
          </p:cNvPr>
          <p:cNvGrpSpPr/>
          <p:nvPr/>
        </p:nvGrpSpPr>
        <p:grpSpPr>
          <a:xfrm>
            <a:off x="0" y="5725269"/>
            <a:ext cx="8962936" cy="1144141"/>
            <a:chOff x="0" y="5725269"/>
            <a:chExt cx="8962936" cy="1144141"/>
          </a:xfrm>
        </p:grpSpPr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xmlns="" id="{FCC365C5-EDB4-4FE1-BAEC-6991723B98D0}"/>
                </a:ext>
              </a:extLst>
            </p:cNvPr>
            <p:cNvCxnSpPr/>
            <p:nvPr/>
          </p:nvCxnSpPr>
          <p:spPr>
            <a:xfrm>
              <a:off x="525685" y="6281394"/>
              <a:ext cx="843725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6" descr="C:\Users\RIK-redactor\Desktop\2301\4.png">
              <a:extLst>
                <a:ext uri="{FF2B5EF4-FFF2-40B4-BE49-F238E27FC236}">
                  <a16:creationId xmlns:a16="http://schemas.microsoft.com/office/drawing/2014/main" xmlns="" id="{D36665F9-22DF-43D3-8A26-29990E3321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9"/>
            <a:stretch/>
          </p:blipFill>
          <p:spPr bwMode="auto">
            <a:xfrm>
              <a:off x="0" y="5725269"/>
              <a:ext cx="1139361" cy="1144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0A4E797-FDA7-4A11-B1CC-0F193769971B}"/>
              </a:ext>
            </a:extLst>
          </p:cNvPr>
          <p:cNvSpPr txBox="1"/>
          <p:nvPr/>
        </p:nvSpPr>
        <p:spPr>
          <a:xfrm>
            <a:off x="523227" y="191067"/>
            <a:ext cx="662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Типы инфляции</a:t>
            </a:r>
          </a:p>
        </p:txBody>
      </p:sp>
      <p:sp>
        <p:nvSpPr>
          <p:cNvPr id="25" name="Управляющая кнопка: &quot;Назад&quot; или &quot;Предыдущий&quot;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AF2568B2-38AA-48A4-AEC2-1CE34BE98E77}"/>
              </a:ext>
            </a:extLst>
          </p:cNvPr>
          <p:cNvSpPr/>
          <p:nvPr/>
        </p:nvSpPr>
        <p:spPr>
          <a:xfrm>
            <a:off x="7090733" y="6324882"/>
            <a:ext cx="468000" cy="468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0019BACD-88D3-4A92-884E-11C46D6B9758}"/>
              </a:ext>
            </a:extLst>
          </p:cNvPr>
          <p:cNvGrpSpPr/>
          <p:nvPr/>
        </p:nvGrpSpPr>
        <p:grpSpPr>
          <a:xfrm>
            <a:off x="0" y="233818"/>
            <a:ext cx="8746375" cy="704565"/>
            <a:chOff x="6684" y="-3048"/>
            <a:chExt cx="8746375" cy="704565"/>
          </a:xfrm>
        </p:grpSpPr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xmlns="" id="{8DDD19D5-8306-4D70-B650-E866317D9CD8}"/>
                </a:ext>
              </a:extLst>
            </p:cNvPr>
            <p:cNvCxnSpPr/>
            <p:nvPr/>
          </p:nvCxnSpPr>
          <p:spPr>
            <a:xfrm>
              <a:off x="395536" y="560399"/>
              <a:ext cx="8136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" descr="C:\Users\RIK-redactor\Desktop\4.png">
              <a:extLst>
                <a:ext uri="{FF2B5EF4-FFF2-40B4-BE49-F238E27FC236}">
                  <a16:creationId xmlns:a16="http://schemas.microsoft.com/office/drawing/2014/main" xmlns="" id="{E289B94E-D3D2-44B8-AAD7-27A0F7167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4" y="-3048"/>
              <a:ext cx="538386" cy="589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xmlns="" id="{298ECC49-FA2C-4132-80C9-BF3057257568}"/>
                </a:ext>
              </a:extLst>
            </p:cNvPr>
            <p:cNvSpPr/>
            <p:nvPr/>
          </p:nvSpPr>
          <p:spPr>
            <a:xfrm>
              <a:off x="8542734" y="460343"/>
              <a:ext cx="210325" cy="24117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921624220"/>
              </p:ext>
            </p:extLst>
          </p:nvPr>
        </p:nvGraphicFramePr>
        <p:xfrm>
          <a:off x="136824" y="967500"/>
          <a:ext cx="8609551" cy="5313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646FF174-9D0A-4DD1-9383-ACEEA3234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graphicEl>
                                              <a:dgm id="{646FF174-9D0A-4DD1-9383-ACEEA3234F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5388A5E2-E6E8-4F69-A127-E70AC02AF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>
                                            <p:graphicEl>
                                              <a:dgm id="{5388A5E2-E6E8-4F69-A127-E70AC02AFE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53BAC3F-3D38-45D3-9183-200111854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graphicEl>
                                              <a:dgm id="{C53BAC3F-3D38-45D3-9183-200111854A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B4DF8EC1-B9AB-4753-8CC7-6A0B12962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graphicEl>
                                              <a:dgm id="{B4DF8EC1-B9AB-4753-8CC7-6A0B129626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696433F6-E9A5-4110-BDFB-D23A6F70A1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graphicEl>
                                              <a:dgm id="{696433F6-E9A5-4110-BDFB-D23A6F70A1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2E140B4-AA4F-4DC3-8CE8-BB5B55732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graphicEl>
                                              <a:dgm id="{F2E140B4-AA4F-4DC3-8CE8-BB5B557322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2FC86559-5DC9-4689-A7DE-900994EC2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graphicEl>
                                              <a:dgm id="{2FC86559-5DC9-4689-A7DE-900994EC26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1ECFFBA-775C-4FFC-81BD-EA695A234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graphicEl>
                                              <a:dgm id="{11ECFFBA-775C-4FFC-81BD-EA695A234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518B094F-CC8B-4825-B555-DAF0CE08AD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graphicEl>
                                              <a:dgm id="{518B094F-CC8B-4825-B555-DAF0CE08AD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84A65A17-49FF-4AE6-9F34-03CC68B758CF}"/>
              </a:ext>
            </a:extLst>
          </p:cNvPr>
          <p:cNvGrpSpPr/>
          <p:nvPr/>
        </p:nvGrpSpPr>
        <p:grpSpPr>
          <a:xfrm>
            <a:off x="0" y="5725269"/>
            <a:ext cx="8962936" cy="1144141"/>
            <a:chOff x="0" y="5725269"/>
            <a:chExt cx="8962936" cy="1144141"/>
          </a:xfrm>
        </p:grpSpPr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xmlns="" id="{FCC365C5-EDB4-4FE1-BAEC-6991723B98D0}"/>
                </a:ext>
              </a:extLst>
            </p:cNvPr>
            <p:cNvCxnSpPr/>
            <p:nvPr/>
          </p:nvCxnSpPr>
          <p:spPr>
            <a:xfrm>
              <a:off x="525685" y="6281394"/>
              <a:ext cx="843725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6" descr="C:\Users\RIK-redactor\Desktop\2301\4.png">
              <a:extLst>
                <a:ext uri="{FF2B5EF4-FFF2-40B4-BE49-F238E27FC236}">
                  <a16:creationId xmlns:a16="http://schemas.microsoft.com/office/drawing/2014/main" xmlns="" id="{D36665F9-22DF-43D3-8A26-29990E3321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9"/>
            <a:stretch/>
          </p:blipFill>
          <p:spPr bwMode="auto">
            <a:xfrm>
              <a:off x="0" y="5725269"/>
              <a:ext cx="1139361" cy="1144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0A4E797-FDA7-4A11-B1CC-0F193769971B}"/>
              </a:ext>
            </a:extLst>
          </p:cNvPr>
          <p:cNvSpPr txBox="1"/>
          <p:nvPr/>
        </p:nvSpPr>
        <p:spPr>
          <a:xfrm>
            <a:off x="523227" y="191067"/>
            <a:ext cx="662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Типы инфляции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F4A5C58-D995-435B-BA72-47CAF1D2E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809" y="4805031"/>
            <a:ext cx="1304925" cy="1238250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0019BACD-88D3-4A92-884E-11C46D6B9758}"/>
              </a:ext>
            </a:extLst>
          </p:cNvPr>
          <p:cNvGrpSpPr/>
          <p:nvPr/>
        </p:nvGrpSpPr>
        <p:grpSpPr>
          <a:xfrm>
            <a:off x="0" y="233818"/>
            <a:ext cx="8746375" cy="704565"/>
            <a:chOff x="6684" y="-3048"/>
            <a:chExt cx="8746375" cy="704565"/>
          </a:xfrm>
        </p:grpSpPr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xmlns="" id="{8DDD19D5-8306-4D70-B650-E866317D9CD8}"/>
                </a:ext>
              </a:extLst>
            </p:cNvPr>
            <p:cNvCxnSpPr/>
            <p:nvPr/>
          </p:nvCxnSpPr>
          <p:spPr>
            <a:xfrm>
              <a:off x="395536" y="560399"/>
              <a:ext cx="8136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" descr="C:\Users\RIK-redactor\Desktop\4.png">
              <a:extLst>
                <a:ext uri="{FF2B5EF4-FFF2-40B4-BE49-F238E27FC236}">
                  <a16:creationId xmlns:a16="http://schemas.microsoft.com/office/drawing/2014/main" xmlns="" id="{E289B94E-D3D2-44B8-AAD7-27A0F7167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4" y="-3048"/>
              <a:ext cx="538386" cy="589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xmlns="" id="{298ECC49-FA2C-4132-80C9-BF3057257568}"/>
                </a:ext>
              </a:extLst>
            </p:cNvPr>
            <p:cNvSpPr/>
            <p:nvPr/>
          </p:nvSpPr>
          <p:spPr>
            <a:xfrm>
              <a:off x="8542734" y="460343"/>
              <a:ext cx="210325" cy="24117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35" name="Схема 34"/>
          <p:cNvGraphicFramePr/>
          <p:nvPr>
            <p:extLst>
              <p:ext uri="{D42A27DB-BD31-4B8C-83A1-F6EECF244321}">
                <p14:modId xmlns:p14="http://schemas.microsoft.com/office/powerpoint/2010/main" val="2922949052"/>
              </p:ext>
            </p:extLst>
          </p:nvPr>
        </p:nvGraphicFramePr>
        <p:xfrm>
          <a:off x="439534" y="975000"/>
          <a:ext cx="8609551" cy="5313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Управляющая кнопка: &quot;Назад&quot; или &quot;Предыдущий&quot; 1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xmlns="" id="{AF2568B2-38AA-48A4-AEC2-1CE34BE98E77}"/>
              </a:ext>
            </a:extLst>
          </p:cNvPr>
          <p:cNvSpPr/>
          <p:nvPr/>
        </p:nvSpPr>
        <p:spPr>
          <a:xfrm>
            <a:off x="7090733" y="6324882"/>
            <a:ext cx="468000" cy="468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7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graphicEl>
                                              <a:dgm id="{646FF174-9D0A-4DD1-9383-ACEEA3234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graphicEl>
                                              <a:dgm id="{646FF174-9D0A-4DD1-9383-ACEEA3234F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graphicEl>
                                              <a:dgm id="{5388A5E2-E6E8-4F69-A127-E70AC02AF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>
                                            <p:graphicEl>
                                              <a:dgm id="{5388A5E2-E6E8-4F69-A127-E70AC02AFE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graphicEl>
                                              <a:dgm id="{C53BAC3F-3D38-45D3-9183-200111854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graphicEl>
                                              <a:dgm id="{C53BAC3F-3D38-45D3-9183-200111854A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5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E1095764-B5A2-4FA4-93C3-70AA1A2EDBC5}"/>
              </a:ext>
            </a:extLst>
          </p:cNvPr>
          <p:cNvGrpSpPr/>
          <p:nvPr/>
        </p:nvGrpSpPr>
        <p:grpSpPr>
          <a:xfrm>
            <a:off x="0" y="5725269"/>
            <a:ext cx="8962936" cy="1144141"/>
            <a:chOff x="0" y="5725269"/>
            <a:chExt cx="8962936" cy="1144141"/>
          </a:xfrm>
        </p:grpSpPr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xmlns="" id="{8150FD84-5E3E-4709-A672-8CF09DEE9EEF}"/>
                </a:ext>
              </a:extLst>
            </p:cNvPr>
            <p:cNvCxnSpPr/>
            <p:nvPr/>
          </p:nvCxnSpPr>
          <p:spPr>
            <a:xfrm>
              <a:off x="525685" y="6281394"/>
              <a:ext cx="843725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6" descr="C:\Users\RIK-redactor\Desktop\2301\4.png">
              <a:extLst>
                <a:ext uri="{FF2B5EF4-FFF2-40B4-BE49-F238E27FC236}">
                  <a16:creationId xmlns:a16="http://schemas.microsoft.com/office/drawing/2014/main" xmlns="" id="{CF2B9BF5-CAC1-44CA-9320-DD2CE3928F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9"/>
            <a:stretch/>
          </p:blipFill>
          <p:spPr bwMode="auto">
            <a:xfrm>
              <a:off x="0" y="5725269"/>
              <a:ext cx="1139361" cy="1144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BC407E1-5B0D-40D9-9AB6-BDA808F4E6D1}"/>
              </a:ext>
            </a:extLst>
          </p:cNvPr>
          <p:cNvSpPr txBox="1"/>
          <p:nvPr/>
        </p:nvSpPr>
        <p:spPr>
          <a:xfrm>
            <a:off x="523227" y="191067"/>
            <a:ext cx="662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Как исчисляется повышение общего уровня цен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20DFC6A5-DFF1-44D7-8BC5-7F3D818D5AA3}"/>
              </a:ext>
            </a:extLst>
          </p:cNvPr>
          <p:cNvGrpSpPr/>
          <p:nvPr/>
        </p:nvGrpSpPr>
        <p:grpSpPr>
          <a:xfrm>
            <a:off x="0" y="233818"/>
            <a:ext cx="8746375" cy="704565"/>
            <a:chOff x="6684" y="-3048"/>
            <a:chExt cx="8746375" cy="704565"/>
          </a:xfrm>
        </p:grpSpPr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xmlns="" id="{DAF777AE-C3BF-40C0-B006-39EFFAE343DC}"/>
                </a:ext>
              </a:extLst>
            </p:cNvPr>
            <p:cNvCxnSpPr/>
            <p:nvPr/>
          </p:nvCxnSpPr>
          <p:spPr>
            <a:xfrm>
              <a:off x="395536" y="560399"/>
              <a:ext cx="8136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 descr="C:\Users\RIK-redactor\Desktop\4.png">
              <a:extLst>
                <a:ext uri="{FF2B5EF4-FFF2-40B4-BE49-F238E27FC236}">
                  <a16:creationId xmlns:a16="http://schemas.microsoft.com/office/drawing/2014/main" xmlns="" id="{0474E54C-A6F1-4B25-9776-73BBD38CA6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4" y="-3048"/>
              <a:ext cx="538386" cy="589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xmlns="" id="{C88DA40B-5FC3-4634-B57C-2DAE71489D89}"/>
                </a:ext>
              </a:extLst>
            </p:cNvPr>
            <p:cNvSpPr/>
            <p:nvPr/>
          </p:nvSpPr>
          <p:spPr>
            <a:xfrm>
              <a:off x="8542734" y="460343"/>
              <a:ext cx="210325" cy="24117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16775" y="2332385"/>
            <a:ext cx="8229600" cy="255500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800" b="1" dirty="0" smtClean="0"/>
              <a:t>1) Индекс-</a:t>
            </a:r>
            <a:r>
              <a:rPr lang="ru-RU" sz="2800" dirty="0" smtClean="0"/>
              <a:t> </a:t>
            </a:r>
            <a:r>
              <a:rPr lang="ru-RU" sz="2800" b="1" dirty="0"/>
              <a:t>дефлятор </a:t>
            </a:r>
            <a:r>
              <a:rPr lang="ru-RU" sz="2800" b="1" dirty="0" smtClean="0"/>
              <a:t>ВВП</a:t>
            </a:r>
            <a:endParaRPr lang="ru-RU" sz="2800" dirty="0"/>
          </a:p>
          <a:p>
            <a:pPr marL="0" lvl="0" indent="0">
              <a:buNone/>
            </a:pPr>
            <a:r>
              <a:rPr lang="ru-RU" dirty="0" smtClean="0"/>
              <a:t>Отношение </a:t>
            </a:r>
            <a:r>
              <a:rPr lang="ru-RU" dirty="0"/>
              <a:t>номинального ВВП к реальному ВВП, показывающее изменение </a:t>
            </a:r>
            <a:r>
              <a:rPr lang="ru-RU" b="1" i="1" dirty="0"/>
              <a:t>общего уровня цен </a:t>
            </a:r>
            <a:r>
              <a:rPr lang="ru-RU" dirty="0"/>
              <a:t>на конечные товары и </a:t>
            </a:r>
            <a:r>
              <a:rPr lang="ru-RU" dirty="0" smtClean="0"/>
              <a:t>услуги</a:t>
            </a:r>
            <a:endParaRPr lang="ru-RU" dirty="0"/>
          </a:p>
        </p:txBody>
      </p:sp>
      <p:sp>
        <p:nvSpPr>
          <p:cNvPr id="16" name="Управляющая кнопка: &quot;Назад&quot; или &quot;Предыдущий&quot;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AF2568B2-38AA-48A4-AEC2-1CE34BE98E77}"/>
              </a:ext>
            </a:extLst>
          </p:cNvPr>
          <p:cNvSpPr/>
          <p:nvPr/>
        </p:nvSpPr>
        <p:spPr>
          <a:xfrm>
            <a:off x="7090733" y="6324882"/>
            <a:ext cx="468000" cy="468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E1095764-B5A2-4FA4-93C3-70AA1A2EDBC5}"/>
              </a:ext>
            </a:extLst>
          </p:cNvPr>
          <p:cNvGrpSpPr/>
          <p:nvPr/>
        </p:nvGrpSpPr>
        <p:grpSpPr>
          <a:xfrm>
            <a:off x="0" y="5725269"/>
            <a:ext cx="8962936" cy="1144141"/>
            <a:chOff x="0" y="5725269"/>
            <a:chExt cx="8962936" cy="1144141"/>
          </a:xfrm>
        </p:grpSpPr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xmlns="" id="{8150FD84-5E3E-4709-A672-8CF09DEE9EEF}"/>
                </a:ext>
              </a:extLst>
            </p:cNvPr>
            <p:cNvCxnSpPr/>
            <p:nvPr/>
          </p:nvCxnSpPr>
          <p:spPr>
            <a:xfrm>
              <a:off x="525685" y="6281394"/>
              <a:ext cx="843725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6" descr="C:\Users\RIK-redactor\Desktop\2301\4.png">
              <a:extLst>
                <a:ext uri="{FF2B5EF4-FFF2-40B4-BE49-F238E27FC236}">
                  <a16:creationId xmlns:a16="http://schemas.microsoft.com/office/drawing/2014/main" xmlns="" id="{CF2B9BF5-CAC1-44CA-9320-DD2CE3928F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9"/>
            <a:stretch/>
          </p:blipFill>
          <p:spPr bwMode="auto">
            <a:xfrm>
              <a:off x="0" y="5725269"/>
              <a:ext cx="1139361" cy="1144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BC407E1-5B0D-40D9-9AB6-BDA808F4E6D1}"/>
              </a:ext>
            </a:extLst>
          </p:cNvPr>
          <p:cNvSpPr txBox="1"/>
          <p:nvPr/>
        </p:nvSpPr>
        <p:spPr>
          <a:xfrm>
            <a:off x="523227" y="191067"/>
            <a:ext cx="662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Как исчисляется повышение общего уровня цен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20DFC6A5-DFF1-44D7-8BC5-7F3D818D5AA3}"/>
              </a:ext>
            </a:extLst>
          </p:cNvPr>
          <p:cNvGrpSpPr/>
          <p:nvPr/>
        </p:nvGrpSpPr>
        <p:grpSpPr>
          <a:xfrm>
            <a:off x="0" y="233818"/>
            <a:ext cx="8746375" cy="704565"/>
            <a:chOff x="6684" y="-3048"/>
            <a:chExt cx="8746375" cy="704565"/>
          </a:xfrm>
        </p:grpSpPr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xmlns="" id="{DAF777AE-C3BF-40C0-B006-39EFFAE343DC}"/>
                </a:ext>
              </a:extLst>
            </p:cNvPr>
            <p:cNvCxnSpPr/>
            <p:nvPr/>
          </p:nvCxnSpPr>
          <p:spPr>
            <a:xfrm>
              <a:off x="395536" y="560399"/>
              <a:ext cx="8136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 descr="C:\Users\RIK-redactor\Desktop\4.png">
              <a:extLst>
                <a:ext uri="{FF2B5EF4-FFF2-40B4-BE49-F238E27FC236}">
                  <a16:creationId xmlns:a16="http://schemas.microsoft.com/office/drawing/2014/main" xmlns="" id="{0474E54C-A6F1-4B25-9776-73BBD38CA6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4" y="-3048"/>
              <a:ext cx="538386" cy="589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xmlns="" id="{C88DA40B-5FC3-4634-B57C-2DAE71489D89}"/>
                </a:ext>
              </a:extLst>
            </p:cNvPr>
            <p:cNvSpPr/>
            <p:nvPr/>
          </p:nvSpPr>
          <p:spPr>
            <a:xfrm>
              <a:off x="8542734" y="460343"/>
              <a:ext cx="210325" cy="24117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1612" y="2020743"/>
            <a:ext cx="8229600" cy="452596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800" b="1" dirty="0" smtClean="0"/>
              <a:t>2</a:t>
            </a:r>
            <a:r>
              <a:rPr lang="ru-RU" sz="2800" b="1" dirty="0"/>
              <a:t>) </a:t>
            </a:r>
            <a:r>
              <a:rPr lang="ru-RU" sz="2800" b="1" dirty="0" smtClean="0"/>
              <a:t>Индекс </a:t>
            </a:r>
            <a:r>
              <a:rPr lang="ru-RU" sz="2800" b="1" dirty="0"/>
              <a:t>потребительских цен на товары и </a:t>
            </a:r>
            <a:r>
              <a:rPr lang="ru-RU" sz="2800" b="1" dirty="0" smtClean="0"/>
              <a:t>услуги</a:t>
            </a:r>
            <a:endParaRPr lang="ru-RU" sz="2800" dirty="0"/>
          </a:p>
          <a:p>
            <a:pPr marL="0" lvl="0" indent="0">
              <a:buNone/>
            </a:pPr>
            <a:r>
              <a:rPr lang="ru-RU" dirty="0" smtClean="0"/>
              <a:t>При </a:t>
            </a:r>
            <a:r>
              <a:rPr lang="ru-RU" dirty="0"/>
              <a:t>исчислении учитываются цены </a:t>
            </a:r>
            <a:r>
              <a:rPr lang="ru-RU" b="1" dirty="0"/>
              <a:t>только на потребительские товары</a:t>
            </a:r>
            <a:r>
              <a:rPr lang="ru-RU" dirty="0"/>
              <a:t> и услуги и только в розничных ценах </a:t>
            </a:r>
            <a:r>
              <a:rPr lang="ru-RU" i="1" dirty="0"/>
              <a:t>(когда надо выявить, как инфляция влияет на уровень благосостояния)</a:t>
            </a:r>
            <a:r>
              <a:rPr lang="ru-RU" dirty="0"/>
              <a:t>    </a:t>
            </a:r>
          </a:p>
        </p:txBody>
      </p:sp>
      <p:sp>
        <p:nvSpPr>
          <p:cNvPr id="16" name="Управляющая кнопка: &quot;Назад&quot; или &quot;Предыдущий&quot;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AF2568B2-38AA-48A4-AEC2-1CE34BE98E77}"/>
              </a:ext>
            </a:extLst>
          </p:cNvPr>
          <p:cNvSpPr/>
          <p:nvPr/>
        </p:nvSpPr>
        <p:spPr>
          <a:xfrm>
            <a:off x="7090733" y="6324882"/>
            <a:ext cx="468000" cy="468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8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E1095764-B5A2-4FA4-93C3-70AA1A2EDBC5}"/>
              </a:ext>
            </a:extLst>
          </p:cNvPr>
          <p:cNvGrpSpPr/>
          <p:nvPr/>
        </p:nvGrpSpPr>
        <p:grpSpPr>
          <a:xfrm>
            <a:off x="0" y="5725269"/>
            <a:ext cx="8962936" cy="1144141"/>
            <a:chOff x="0" y="5725269"/>
            <a:chExt cx="8962936" cy="1144141"/>
          </a:xfrm>
        </p:grpSpPr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xmlns="" id="{8150FD84-5E3E-4709-A672-8CF09DEE9EEF}"/>
                </a:ext>
              </a:extLst>
            </p:cNvPr>
            <p:cNvCxnSpPr/>
            <p:nvPr/>
          </p:nvCxnSpPr>
          <p:spPr>
            <a:xfrm>
              <a:off x="525685" y="6281394"/>
              <a:ext cx="843725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6" descr="C:\Users\RIK-redactor\Desktop\2301\4.png">
              <a:extLst>
                <a:ext uri="{FF2B5EF4-FFF2-40B4-BE49-F238E27FC236}">
                  <a16:creationId xmlns:a16="http://schemas.microsoft.com/office/drawing/2014/main" xmlns="" id="{CF2B9BF5-CAC1-44CA-9320-DD2CE3928F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9"/>
            <a:stretch/>
          </p:blipFill>
          <p:spPr bwMode="auto">
            <a:xfrm>
              <a:off x="0" y="5725269"/>
              <a:ext cx="1139361" cy="1144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BC407E1-5B0D-40D9-9AB6-BDA808F4E6D1}"/>
              </a:ext>
            </a:extLst>
          </p:cNvPr>
          <p:cNvSpPr txBox="1"/>
          <p:nvPr/>
        </p:nvSpPr>
        <p:spPr>
          <a:xfrm>
            <a:off x="523227" y="191067"/>
            <a:ext cx="662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Как исчисляется повышение общего уровня цен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20DFC6A5-DFF1-44D7-8BC5-7F3D818D5AA3}"/>
              </a:ext>
            </a:extLst>
          </p:cNvPr>
          <p:cNvGrpSpPr/>
          <p:nvPr/>
        </p:nvGrpSpPr>
        <p:grpSpPr>
          <a:xfrm>
            <a:off x="0" y="233818"/>
            <a:ext cx="8746375" cy="704565"/>
            <a:chOff x="6684" y="-3048"/>
            <a:chExt cx="8746375" cy="704565"/>
          </a:xfrm>
        </p:grpSpPr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xmlns="" id="{DAF777AE-C3BF-40C0-B006-39EFFAE343DC}"/>
                </a:ext>
              </a:extLst>
            </p:cNvPr>
            <p:cNvCxnSpPr/>
            <p:nvPr/>
          </p:nvCxnSpPr>
          <p:spPr>
            <a:xfrm>
              <a:off x="395536" y="560399"/>
              <a:ext cx="8136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 descr="C:\Users\RIK-redactor\Desktop\4.png">
              <a:extLst>
                <a:ext uri="{FF2B5EF4-FFF2-40B4-BE49-F238E27FC236}">
                  <a16:creationId xmlns:a16="http://schemas.microsoft.com/office/drawing/2014/main" xmlns="" id="{0474E54C-A6F1-4B25-9776-73BBD38CA6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4" y="-3048"/>
              <a:ext cx="538386" cy="589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xmlns="" id="{C88DA40B-5FC3-4634-B57C-2DAE71489D89}"/>
                </a:ext>
              </a:extLst>
            </p:cNvPr>
            <p:cNvSpPr/>
            <p:nvPr/>
          </p:nvSpPr>
          <p:spPr>
            <a:xfrm>
              <a:off x="8542734" y="460343"/>
              <a:ext cx="210325" cy="24117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89174" y="2348880"/>
            <a:ext cx="8229600" cy="262701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800" b="1" dirty="0" smtClean="0"/>
              <a:t>3) Норма инфляции</a:t>
            </a:r>
            <a:r>
              <a:rPr lang="ru-RU" sz="2800" dirty="0"/>
              <a:t> </a:t>
            </a:r>
            <a:endParaRPr lang="ru-RU" sz="2800" dirty="0" smtClean="0"/>
          </a:p>
          <a:p>
            <a:pPr marL="0" lvl="0" indent="0">
              <a:buNone/>
            </a:pPr>
            <a:r>
              <a:rPr lang="ru-RU" dirty="0" smtClean="0"/>
              <a:t>Отношение </a:t>
            </a:r>
            <a:r>
              <a:rPr lang="ru-RU" dirty="0"/>
              <a:t>прироста общего уровня цен в данном году к уровню цен в предыдущем году, выраженное в процентах</a:t>
            </a:r>
          </a:p>
        </p:txBody>
      </p:sp>
      <p:sp>
        <p:nvSpPr>
          <p:cNvPr id="16" name="Управляющая кнопка: &quot;Назад&quot; или &quot;Предыдущий&quot;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AF2568B2-38AA-48A4-AEC2-1CE34BE98E77}"/>
              </a:ext>
            </a:extLst>
          </p:cNvPr>
          <p:cNvSpPr/>
          <p:nvPr/>
        </p:nvSpPr>
        <p:spPr>
          <a:xfrm>
            <a:off x="7090733" y="6324882"/>
            <a:ext cx="468000" cy="468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45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0" y="5725269"/>
            <a:ext cx="8962936" cy="1144141"/>
            <a:chOff x="0" y="5725269"/>
            <a:chExt cx="8962936" cy="1144141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525685" y="6281394"/>
              <a:ext cx="843725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6" descr="C:\Users\RIK-redactor\Desktop\2301\4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9"/>
            <a:stretch/>
          </p:blipFill>
          <p:spPr bwMode="auto">
            <a:xfrm>
              <a:off x="0" y="5725269"/>
              <a:ext cx="1139361" cy="1144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Объект 4">
            <a:extLst>
              <a:ext uri="{FF2B5EF4-FFF2-40B4-BE49-F238E27FC236}">
                <a16:creationId xmlns:a16="http://schemas.microsoft.com/office/drawing/2014/main" xmlns="" id="{1C991882-BC91-4E3B-A6E7-1198DBC58F5B}"/>
              </a:ext>
            </a:extLst>
          </p:cNvPr>
          <p:cNvSpPr txBox="1">
            <a:spLocks/>
          </p:cNvSpPr>
          <p:nvPr/>
        </p:nvSpPr>
        <p:spPr>
          <a:xfrm>
            <a:off x="248778" y="908720"/>
            <a:ext cx="8686800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+mj-lt"/>
              <a:buAutoNum type="arabicPeriod"/>
              <a:tabLst/>
              <a:defRPr/>
            </a:pPr>
            <a:r>
              <a:rPr lang="ru-RU" sz="28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п</a:t>
            </a:r>
            <a:r>
              <a:rPr kumimoji="0" lang="ru-RU" sz="28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роанализировать</a:t>
            </a: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понятие и механизм распространения инфляции в условиях 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рыночной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+mj-lt"/>
              <a:buAutoNum type="arabicPeriod"/>
              <a:tabLst/>
              <a:defRPr/>
            </a:pP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рассмотреть денежные и </a:t>
            </a:r>
            <a:r>
              <a:rPr kumimoji="0" lang="ru-RU" sz="28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неденежные</a:t>
            </a: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факторы, вызывающие инфляцию в России и связанные со спецификой ее исторического 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развития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+mj-lt"/>
              <a:buAutoNum type="arabicPeriod"/>
              <a:tabLst/>
              <a:defRPr/>
            </a:pP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исследовать совокупность мер системы государственной антиинфляционной политики в РФ, охарактеризовать значение в ней денежно – кредитного 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регулирования</a:t>
            </a:r>
            <a:endParaRPr lang="ru-RU" sz="2800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+mj-lt"/>
              <a:buAutoNum type="arabicPeriod"/>
              <a:tabLst/>
              <a:defRPr/>
            </a:pP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определить основные виды инфляции, ее причины и 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последствия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&quot;Назад&quot; или &quot;Предыдущий&quot;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AF2568B2-38AA-48A4-AEC2-1CE34BE98E77}"/>
              </a:ext>
            </a:extLst>
          </p:cNvPr>
          <p:cNvSpPr/>
          <p:nvPr/>
        </p:nvSpPr>
        <p:spPr>
          <a:xfrm>
            <a:off x="7090733" y="6324882"/>
            <a:ext cx="468000" cy="468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&quot;В начало&quot; 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762220F5-73E8-4FA2-935F-FA8465268E44}"/>
              </a:ext>
            </a:extLst>
          </p:cNvPr>
          <p:cNvSpPr/>
          <p:nvPr/>
        </p:nvSpPr>
        <p:spPr>
          <a:xfrm>
            <a:off x="6622733" y="6324882"/>
            <a:ext cx="468000" cy="468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1" name="Управляющая кнопка: &quot;Вперед&quot; или &quot;Следующи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33CFF5B0-F2A0-49DD-BC2B-7A048401C6CF}"/>
              </a:ext>
            </a:extLst>
          </p:cNvPr>
          <p:cNvSpPr/>
          <p:nvPr/>
        </p:nvSpPr>
        <p:spPr>
          <a:xfrm>
            <a:off x="8031106" y="6324882"/>
            <a:ext cx="466352" cy="468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&quot;В конец&quot; 5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xmlns="" id="{2B10F164-DC38-4725-8EA5-9E70E144DFE8}"/>
              </a:ext>
            </a:extLst>
          </p:cNvPr>
          <p:cNvSpPr/>
          <p:nvPr/>
        </p:nvSpPr>
        <p:spPr>
          <a:xfrm>
            <a:off x="8497458" y="6324882"/>
            <a:ext cx="466352" cy="468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69017987-A27A-40D5-9F83-0FD86B3E1C14}"/>
              </a:ext>
            </a:extLst>
          </p:cNvPr>
          <p:cNvGrpSpPr/>
          <p:nvPr/>
        </p:nvGrpSpPr>
        <p:grpSpPr>
          <a:xfrm>
            <a:off x="0" y="224322"/>
            <a:ext cx="8746375" cy="704565"/>
            <a:chOff x="6684" y="-3048"/>
            <a:chExt cx="8746375" cy="704565"/>
          </a:xfrm>
        </p:grpSpPr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xmlns="" id="{E58362A5-B2CB-49A1-A8FF-4208445E68E9}"/>
                </a:ext>
              </a:extLst>
            </p:cNvPr>
            <p:cNvCxnSpPr/>
            <p:nvPr/>
          </p:nvCxnSpPr>
          <p:spPr>
            <a:xfrm>
              <a:off x="395536" y="560399"/>
              <a:ext cx="8136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" descr="C:\Users\RIK-redactor\Desktop\4.png">
              <a:extLst>
                <a:ext uri="{FF2B5EF4-FFF2-40B4-BE49-F238E27FC236}">
                  <a16:creationId xmlns:a16="http://schemas.microsoft.com/office/drawing/2014/main" xmlns="" id="{FB96C195-B038-4875-8150-47DB3FD730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4" y="-3048"/>
              <a:ext cx="538386" cy="589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xmlns="" id="{2E7D7656-5B18-4BAA-8599-C2EFFCC46412}"/>
                </a:ext>
              </a:extLst>
            </p:cNvPr>
            <p:cNvSpPr/>
            <p:nvPr/>
          </p:nvSpPr>
          <p:spPr>
            <a:xfrm>
              <a:off x="8542734" y="460343"/>
              <a:ext cx="210325" cy="24117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BF5534B-DA97-4053-AFDD-A8C0C6DED0DF}"/>
              </a:ext>
            </a:extLst>
          </p:cNvPr>
          <p:cNvSpPr txBox="1"/>
          <p:nvPr/>
        </p:nvSpPr>
        <p:spPr>
          <a:xfrm>
            <a:off x="523227" y="191067"/>
            <a:ext cx="662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Задачи</a:t>
            </a:r>
          </a:p>
        </p:txBody>
      </p:sp>
      <p:sp>
        <p:nvSpPr>
          <p:cNvPr id="24" name="Управляющая кнопка: &quot;На главную&quot;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54E3A3F4-DB2A-4B20-9429-7AFF8FC6AA1F}"/>
              </a:ext>
            </a:extLst>
          </p:cNvPr>
          <p:cNvSpPr/>
          <p:nvPr/>
        </p:nvSpPr>
        <p:spPr>
          <a:xfrm>
            <a:off x="7558733" y="6324882"/>
            <a:ext cx="466352" cy="468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51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 bwMode="white">
          <a:xfrm>
            <a:off x="595938" y="2060848"/>
            <a:ext cx="7668344" cy="2895600"/>
          </a:xfrm>
          <a:noFill/>
        </p:spPr>
        <p:txBody>
          <a:bodyPr>
            <a:normAutofit/>
          </a:bodyPr>
          <a:lstStyle/>
          <a:p>
            <a:pPr indent="0" eaLnBrk="1" hangingPunct="1">
              <a:lnSpc>
                <a:spcPct val="90000"/>
              </a:lnSpc>
              <a:buNone/>
            </a:pPr>
            <a:endParaRPr lang="ru-RU" sz="2800" i="1" dirty="0" smtClean="0">
              <a:cs typeface="Times New Roman" panose="02020603050405020304" pitchFamily="18" charset="0"/>
            </a:endParaRPr>
          </a:p>
          <a:p>
            <a:pPr indent="0" eaLnBrk="1" hangingPunct="1">
              <a:lnSpc>
                <a:spcPct val="90000"/>
              </a:lnSpc>
              <a:buNone/>
            </a:pPr>
            <a:r>
              <a:rPr lang="ru-RU" sz="2800" b="1" dirty="0" smtClean="0">
                <a:cs typeface="Times New Roman" panose="02020603050405020304" pitchFamily="18" charset="0"/>
              </a:rPr>
              <a:t>Инфляция </a:t>
            </a:r>
            <a:r>
              <a:rPr lang="ru-RU" sz="2800" i="1" dirty="0">
                <a:solidFill>
                  <a:schemeClr val="tx1"/>
                </a:solidFill>
                <a:cs typeface="Times New Roman" panose="02020603050405020304" pitchFamily="18" charset="0"/>
              </a:rPr>
              <a:t>- </a:t>
            </a:r>
            <a:r>
              <a:rPr lang="ru-RU" sz="2800" dirty="0">
                <a:solidFill>
                  <a:schemeClr val="tx1"/>
                </a:solidFill>
                <a:cs typeface="Times New Roman" panose="02020603050405020304" pitchFamily="18" charset="0"/>
              </a:rPr>
              <a:t>процесс обесценивания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денег, который </a:t>
            </a:r>
            <a:r>
              <a:rPr lang="ru-RU" sz="2800" dirty="0">
                <a:solidFill>
                  <a:schemeClr val="tx1"/>
                </a:solidFill>
                <a:cs typeface="Times New Roman" panose="02020603050405020304" pitchFamily="18" charset="0"/>
              </a:rPr>
              <a:t>проявляется в виде долговременного повышения цен на товары и </a:t>
            </a:r>
            <a:r>
              <a:rPr lang="ru-RU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услуги</a:t>
            </a:r>
            <a:endParaRPr lang="ru-RU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71C8C3AB-DBA4-4262-946A-7685084222A3}"/>
              </a:ext>
            </a:extLst>
          </p:cNvPr>
          <p:cNvGrpSpPr/>
          <p:nvPr/>
        </p:nvGrpSpPr>
        <p:grpSpPr>
          <a:xfrm>
            <a:off x="0" y="5725269"/>
            <a:ext cx="8962936" cy="1144141"/>
            <a:chOff x="0" y="5725269"/>
            <a:chExt cx="8962936" cy="1144141"/>
          </a:xfrm>
        </p:grpSpPr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xmlns="" id="{10013A38-39C8-4EE8-80D9-3DB0D221384A}"/>
                </a:ext>
              </a:extLst>
            </p:cNvPr>
            <p:cNvCxnSpPr/>
            <p:nvPr/>
          </p:nvCxnSpPr>
          <p:spPr>
            <a:xfrm>
              <a:off x="525685" y="6281394"/>
              <a:ext cx="843725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6" descr="C:\Users\RIK-redactor\Desktop\2301\4.png">
              <a:extLst>
                <a:ext uri="{FF2B5EF4-FFF2-40B4-BE49-F238E27FC236}">
                  <a16:creationId xmlns:a16="http://schemas.microsoft.com/office/drawing/2014/main" xmlns="" id="{EC3D2F77-9AB2-4E0A-97AE-9A68036EDC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9"/>
            <a:stretch/>
          </p:blipFill>
          <p:spPr bwMode="auto">
            <a:xfrm>
              <a:off x="0" y="5725269"/>
              <a:ext cx="1139361" cy="1144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129255D-C3F1-4623-A21E-A8A2373779C1}"/>
              </a:ext>
            </a:extLst>
          </p:cNvPr>
          <p:cNvSpPr txBox="1"/>
          <p:nvPr/>
        </p:nvSpPr>
        <p:spPr>
          <a:xfrm>
            <a:off x="523227" y="191067"/>
            <a:ext cx="662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Инфляция</a:t>
            </a:r>
          </a:p>
        </p:txBody>
      </p:sp>
      <p:sp>
        <p:nvSpPr>
          <p:cNvPr id="27" name="Управляющая кнопка: &quot;Назад&quot; или &quot;Предыдущий&quot;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AF2568B2-38AA-48A4-AEC2-1CE34BE98E77}"/>
              </a:ext>
            </a:extLst>
          </p:cNvPr>
          <p:cNvSpPr/>
          <p:nvPr/>
        </p:nvSpPr>
        <p:spPr>
          <a:xfrm>
            <a:off x="7090733" y="6324882"/>
            <a:ext cx="468000" cy="468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&quot;В начало&quot; 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762220F5-73E8-4FA2-935F-FA8465268E44}"/>
              </a:ext>
            </a:extLst>
          </p:cNvPr>
          <p:cNvSpPr/>
          <p:nvPr/>
        </p:nvSpPr>
        <p:spPr>
          <a:xfrm>
            <a:off x="6622733" y="6324882"/>
            <a:ext cx="468000" cy="468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9" name="Управляющая кнопка: &quot;Вперед&quot; или &quot;Следующи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33CFF5B0-F2A0-49DD-BC2B-7A048401C6CF}"/>
              </a:ext>
            </a:extLst>
          </p:cNvPr>
          <p:cNvSpPr/>
          <p:nvPr/>
        </p:nvSpPr>
        <p:spPr>
          <a:xfrm>
            <a:off x="8031106" y="6324882"/>
            <a:ext cx="466352" cy="468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&quot;В конец&quot; 5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xmlns="" id="{2B10F164-DC38-4725-8EA5-9E70E144DFE8}"/>
              </a:ext>
            </a:extLst>
          </p:cNvPr>
          <p:cNvSpPr/>
          <p:nvPr/>
        </p:nvSpPr>
        <p:spPr>
          <a:xfrm>
            <a:off x="8497458" y="6324882"/>
            <a:ext cx="466352" cy="468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8DDF5747-AB84-47ED-A2C0-199EF354528E}"/>
              </a:ext>
            </a:extLst>
          </p:cNvPr>
          <p:cNvGrpSpPr/>
          <p:nvPr/>
        </p:nvGrpSpPr>
        <p:grpSpPr>
          <a:xfrm>
            <a:off x="0" y="224322"/>
            <a:ext cx="8746375" cy="704565"/>
            <a:chOff x="6684" y="-3048"/>
            <a:chExt cx="8746375" cy="704565"/>
          </a:xfrm>
        </p:grpSpPr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xmlns="" id="{86FCE441-96F9-436F-AC9C-4004D5235518}"/>
                </a:ext>
              </a:extLst>
            </p:cNvPr>
            <p:cNvCxnSpPr/>
            <p:nvPr/>
          </p:nvCxnSpPr>
          <p:spPr>
            <a:xfrm>
              <a:off x="395536" y="560399"/>
              <a:ext cx="8136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" descr="C:\Users\RIK-redactor\Desktop\4.png">
              <a:extLst>
                <a:ext uri="{FF2B5EF4-FFF2-40B4-BE49-F238E27FC236}">
                  <a16:creationId xmlns:a16="http://schemas.microsoft.com/office/drawing/2014/main" xmlns="" id="{E9816BE3-20DC-491E-8574-C52EA6109C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4" y="-3048"/>
              <a:ext cx="538386" cy="589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487F825F-3D75-4429-A314-EF5E348D4DE2}"/>
                </a:ext>
              </a:extLst>
            </p:cNvPr>
            <p:cNvSpPr/>
            <p:nvPr/>
          </p:nvSpPr>
          <p:spPr>
            <a:xfrm>
              <a:off x="8542734" y="460343"/>
              <a:ext cx="210325" cy="24117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Управляющая кнопка: &quot;На главную&quot;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54E3A3F4-DB2A-4B20-9429-7AFF8FC6AA1F}"/>
              </a:ext>
            </a:extLst>
          </p:cNvPr>
          <p:cNvSpPr/>
          <p:nvPr/>
        </p:nvSpPr>
        <p:spPr>
          <a:xfrm>
            <a:off x="7558733" y="6324882"/>
            <a:ext cx="466352" cy="468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977182" y="2928686"/>
            <a:ext cx="4876800" cy="701675"/>
            <a:chOff x="1344" y="2112"/>
            <a:chExt cx="3072" cy="442"/>
          </a:xfrm>
        </p:grpSpPr>
        <p:sp>
          <p:nvSpPr>
            <p:cNvPr id="4102" name="Text Box 4"/>
            <p:cNvSpPr txBox="1">
              <a:spLocks noChangeArrowheads="1"/>
            </p:cNvSpPr>
            <p:nvPr/>
          </p:nvSpPr>
          <p:spPr bwMode="auto">
            <a:xfrm>
              <a:off x="1344" y="2112"/>
              <a:ext cx="144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400" b="1" i="1">
                <a:solidFill>
                  <a:schemeClr val="hlink"/>
                </a:solidFill>
              </a:endParaRPr>
            </a:p>
          </p:txBody>
        </p:sp>
        <p:sp>
          <p:nvSpPr>
            <p:cNvPr id="4103" name="Text Box 5"/>
            <p:cNvSpPr txBox="1">
              <a:spLocks noChangeArrowheads="1"/>
            </p:cNvSpPr>
            <p:nvPr/>
          </p:nvSpPr>
          <p:spPr bwMode="auto">
            <a:xfrm>
              <a:off x="3552" y="2304"/>
              <a:ext cx="8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000" b="1" i="1">
                <a:solidFill>
                  <a:schemeClr val="hlink"/>
                </a:solidFill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71C8C3AB-DBA4-4262-946A-7685084222A3}"/>
              </a:ext>
            </a:extLst>
          </p:cNvPr>
          <p:cNvGrpSpPr/>
          <p:nvPr/>
        </p:nvGrpSpPr>
        <p:grpSpPr>
          <a:xfrm>
            <a:off x="0" y="5725269"/>
            <a:ext cx="8962936" cy="1144141"/>
            <a:chOff x="0" y="5725269"/>
            <a:chExt cx="8962936" cy="1144141"/>
          </a:xfrm>
        </p:grpSpPr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xmlns="" id="{10013A38-39C8-4EE8-80D9-3DB0D221384A}"/>
                </a:ext>
              </a:extLst>
            </p:cNvPr>
            <p:cNvCxnSpPr/>
            <p:nvPr/>
          </p:nvCxnSpPr>
          <p:spPr>
            <a:xfrm>
              <a:off x="525685" y="6281394"/>
              <a:ext cx="843725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6" descr="C:\Users\RIK-redactor\Desktop\2301\4.png">
              <a:extLst>
                <a:ext uri="{FF2B5EF4-FFF2-40B4-BE49-F238E27FC236}">
                  <a16:creationId xmlns:a16="http://schemas.microsoft.com/office/drawing/2014/main" xmlns="" id="{EC3D2F77-9AB2-4E0A-97AE-9A68036EDC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9"/>
            <a:stretch/>
          </p:blipFill>
          <p:spPr bwMode="auto">
            <a:xfrm>
              <a:off x="0" y="5725269"/>
              <a:ext cx="1139361" cy="1144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129255D-C3F1-4623-A21E-A8A2373779C1}"/>
              </a:ext>
            </a:extLst>
          </p:cNvPr>
          <p:cNvSpPr txBox="1"/>
          <p:nvPr/>
        </p:nvSpPr>
        <p:spPr>
          <a:xfrm>
            <a:off x="523227" y="191067"/>
            <a:ext cx="662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Классификация инфляции</a:t>
            </a:r>
          </a:p>
        </p:txBody>
      </p:sp>
      <p:sp>
        <p:nvSpPr>
          <p:cNvPr id="27" name="Управляющая кнопка: &quot;Назад&quot; или &quot;Предыдущий&quot;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AF2568B2-38AA-48A4-AEC2-1CE34BE98E77}"/>
              </a:ext>
            </a:extLst>
          </p:cNvPr>
          <p:cNvSpPr/>
          <p:nvPr/>
        </p:nvSpPr>
        <p:spPr>
          <a:xfrm>
            <a:off x="7090733" y="6324882"/>
            <a:ext cx="468000" cy="468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&quot;В начало&quot; 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762220F5-73E8-4FA2-935F-FA8465268E44}"/>
              </a:ext>
            </a:extLst>
          </p:cNvPr>
          <p:cNvSpPr/>
          <p:nvPr/>
        </p:nvSpPr>
        <p:spPr>
          <a:xfrm>
            <a:off x="6622733" y="6324882"/>
            <a:ext cx="468000" cy="468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9" name="Управляющая кнопка: &quot;Вперед&quot; или &quot;Следующи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33CFF5B0-F2A0-49DD-BC2B-7A048401C6CF}"/>
              </a:ext>
            </a:extLst>
          </p:cNvPr>
          <p:cNvSpPr/>
          <p:nvPr/>
        </p:nvSpPr>
        <p:spPr>
          <a:xfrm>
            <a:off x="8031106" y="6324882"/>
            <a:ext cx="466352" cy="468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&quot;В конец&quot; 5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xmlns="" id="{2B10F164-DC38-4725-8EA5-9E70E144DFE8}"/>
              </a:ext>
            </a:extLst>
          </p:cNvPr>
          <p:cNvSpPr/>
          <p:nvPr/>
        </p:nvSpPr>
        <p:spPr>
          <a:xfrm>
            <a:off x="8497458" y="6324882"/>
            <a:ext cx="466352" cy="468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64B1E539-3FE9-4730-8B00-4EA5099AA39D}"/>
              </a:ext>
            </a:extLst>
          </p:cNvPr>
          <p:cNvGrpSpPr/>
          <p:nvPr/>
        </p:nvGrpSpPr>
        <p:grpSpPr>
          <a:xfrm>
            <a:off x="0" y="224322"/>
            <a:ext cx="8746375" cy="704565"/>
            <a:chOff x="6684" y="-3048"/>
            <a:chExt cx="8746375" cy="704565"/>
          </a:xfrm>
        </p:grpSpPr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xmlns="" id="{D2EA60E7-F938-4CC9-9999-FA4674159EF9}"/>
                </a:ext>
              </a:extLst>
            </p:cNvPr>
            <p:cNvCxnSpPr/>
            <p:nvPr/>
          </p:nvCxnSpPr>
          <p:spPr>
            <a:xfrm>
              <a:off x="395536" y="560399"/>
              <a:ext cx="8136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" descr="C:\Users\RIK-redactor\Desktop\4.png">
              <a:extLst>
                <a:ext uri="{FF2B5EF4-FFF2-40B4-BE49-F238E27FC236}">
                  <a16:creationId xmlns:a16="http://schemas.microsoft.com/office/drawing/2014/main" xmlns="" id="{485EF622-B2C5-4783-984B-E0B4D2BCFB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4" y="-3048"/>
              <a:ext cx="538386" cy="589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xmlns="" id="{A9776FE7-1474-4FC0-B5E2-CC8F601DE150}"/>
                </a:ext>
              </a:extLst>
            </p:cNvPr>
            <p:cNvSpPr/>
            <p:nvPr/>
          </p:nvSpPr>
          <p:spPr>
            <a:xfrm>
              <a:off x="8542734" y="460343"/>
              <a:ext cx="210325" cy="24117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Полилиния 35"/>
          <p:cNvSpPr/>
          <p:nvPr/>
        </p:nvSpPr>
        <p:spPr>
          <a:xfrm>
            <a:off x="4145183" y="977468"/>
            <a:ext cx="3870373" cy="2291901"/>
          </a:xfrm>
          <a:custGeom>
            <a:avLst/>
            <a:gdLst>
              <a:gd name="connsiteX0" fmla="*/ 0 w 3870373"/>
              <a:gd name="connsiteY0" fmla="*/ 0 h 2291901"/>
              <a:gd name="connsiteX1" fmla="*/ 3870373 w 3870373"/>
              <a:gd name="connsiteY1" fmla="*/ 0 h 2291901"/>
              <a:gd name="connsiteX2" fmla="*/ 3870373 w 3870373"/>
              <a:gd name="connsiteY2" fmla="*/ 2291901 h 2291901"/>
              <a:gd name="connsiteX3" fmla="*/ 0 w 3870373"/>
              <a:gd name="connsiteY3" fmla="*/ 2291901 h 2291901"/>
              <a:gd name="connsiteX4" fmla="*/ 0 w 3870373"/>
              <a:gd name="connsiteY4" fmla="*/ 0 h 2291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0373" h="2291901">
                <a:moveTo>
                  <a:pt x="0" y="0"/>
                </a:moveTo>
                <a:lnTo>
                  <a:pt x="3870373" y="0"/>
                </a:lnTo>
                <a:lnTo>
                  <a:pt x="3870373" y="2291901"/>
                </a:lnTo>
                <a:lnTo>
                  <a:pt x="0" y="22919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0" kern="1200" dirty="0">
                <a:latin typeface="+mn-lt"/>
                <a:cs typeface="Adobe Arabic" pitchFamily="18" charset="-78"/>
              </a:rPr>
              <a:t>умеренная  (ползучая, нормальная) инфляция (5% -10 % в год) </a:t>
            </a:r>
            <a:endParaRPr lang="ru-RU" sz="2800" b="0" kern="1200" dirty="0">
              <a:latin typeface="+mn-lt"/>
            </a:endParaRPr>
          </a:p>
        </p:txBody>
      </p:sp>
      <p:sp>
        <p:nvSpPr>
          <p:cNvPr id="37" name="Полилиния 36"/>
          <p:cNvSpPr/>
          <p:nvPr/>
        </p:nvSpPr>
        <p:spPr>
          <a:xfrm rot="16200000">
            <a:off x="893666" y="2347396"/>
            <a:ext cx="2807802" cy="2378724"/>
          </a:xfrm>
          <a:custGeom>
            <a:avLst/>
            <a:gdLst>
              <a:gd name="connsiteX0" fmla="*/ 0 w 2807802"/>
              <a:gd name="connsiteY0" fmla="*/ 0 h 2378724"/>
              <a:gd name="connsiteX1" fmla="*/ 2807802 w 2807802"/>
              <a:gd name="connsiteY1" fmla="*/ 0 h 2378724"/>
              <a:gd name="connsiteX2" fmla="*/ 2807802 w 2807802"/>
              <a:gd name="connsiteY2" fmla="*/ 2378724 h 2378724"/>
              <a:gd name="connsiteX3" fmla="*/ 0 w 2807802"/>
              <a:gd name="connsiteY3" fmla="*/ 2378724 h 2378724"/>
              <a:gd name="connsiteX4" fmla="*/ 0 w 2807802"/>
              <a:gd name="connsiteY4" fmla="*/ 0 h 237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7802" h="2378724">
                <a:moveTo>
                  <a:pt x="0" y="0"/>
                </a:moveTo>
                <a:lnTo>
                  <a:pt x="2807802" y="0"/>
                </a:lnTo>
                <a:lnTo>
                  <a:pt x="2807802" y="2378724"/>
                </a:lnTo>
                <a:lnTo>
                  <a:pt x="0" y="23787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vert" wrap="square" lIns="17780" tIns="17780" rIns="17780" bIns="1777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u="none" strike="noStrike" kern="1200" baseline="0" dirty="0" smtClean="0">
                <a:solidFill>
                  <a:schemeClr val="tx1"/>
                </a:solidFill>
                <a:latin typeface="+mj-lt"/>
                <a:cs typeface="Adobe Arabic" pitchFamily="18" charset="-78"/>
              </a:rPr>
              <a:t>По темпам роста</a:t>
            </a:r>
            <a:endParaRPr lang="ru-RU" sz="2800" u="none" strike="noStrike" kern="1200" baseline="0" dirty="0">
              <a:solidFill>
                <a:schemeClr val="tx1"/>
              </a:solidFill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4144016" y="3490833"/>
            <a:ext cx="3870011" cy="1361361"/>
          </a:xfrm>
          <a:custGeom>
            <a:avLst/>
            <a:gdLst>
              <a:gd name="connsiteX0" fmla="*/ 0 w 3870011"/>
              <a:gd name="connsiteY0" fmla="*/ 0 h 1361361"/>
              <a:gd name="connsiteX1" fmla="*/ 3870011 w 3870011"/>
              <a:gd name="connsiteY1" fmla="*/ 0 h 1361361"/>
              <a:gd name="connsiteX2" fmla="*/ 3870011 w 3870011"/>
              <a:gd name="connsiteY2" fmla="*/ 1361361 h 1361361"/>
              <a:gd name="connsiteX3" fmla="*/ 0 w 3870011"/>
              <a:gd name="connsiteY3" fmla="*/ 1361361 h 1361361"/>
              <a:gd name="connsiteX4" fmla="*/ 0 w 3870011"/>
              <a:gd name="connsiteY4" fmla="*/ 0 h 13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0011" h="1361361">
                <a:moveTo>
                  <a:pt x="0" y="0"/>
                </a:moveTo>
                <a:lnTo>
                  <a:pt x="3870011" y="0"/>
                </a:lnTo>
                <a:lnTo>
                  <a:pt x="3870011" y="1361361"/>
                </a:lnTo>
                <a:lnTo>
                  <a:pt x="0" y="13613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0" kern="1200" dirty="0">
                <a:latin typeface="+mj-lt"/>
                <a:cs typeface="Adobe Arabic" pitchFamily="18" charset="-78"/>
              </a:rPr>
              <a:t>галопирующая инфляция (от 20 до 50 %) </a:t>
            </a:r>
            <a:endParaRPr lang="ru-RU" sz="2800" b="0" kern="1200" dirty="0">
              <a:latin typeface="+mj-lt"/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4145183" y="5097310"/>
            <a:ext cx="3870011" cy="1001656"/>
          </a:xfrm>
          <a:custGeom>
            <a:avLst/>
            <a:gdLst>
              <a:gd name="connsiteX0" fmla="*/ 0 w 3870011"/>
              <a:gd name="connsiteY0" fmla="*/ 0 h 1001656"/>
              <a:gd name="connsiteX1" fmla="*/ 3870011 w 3870011"/>
              <a:gd name="connsiteY1" fmla="*/ 0 h 1001656"/>
              <a:gd name="connsiteX2" fmla="*/ 3870011 w 3870011"/>
              <a:gd name="connsiteY2" fmla="*/ 1001656 h 1001656"/>
              <a:gd name="connsiteX3" fmla="*/ 0 w 3870011"/>
              <a:gd name="connsiteY3" fmla="*/ 1001656 h 1001656"/>
              <a:gd name="connsiteX4" fmla="*/ 0 w 3870011"/>
              <a:gd name="connsiteY4" fmla="*/ 0 h 1001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0011" h="1001656">
                <a:moveTo>
                  <a:pt x="0" y="0"/>
                </a:moveTo>
                <a:lnTo>
                  <a:pt x="3870011" y="0"/>
                </a:lnTo>
                <a:lnTo>
                  <a:pt x="3870011" y="1001656"/>
                </a:lnTo>
                <a:lnTo>
                  <a:pt x="0" y="10016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0" kern="1200" dirty="0">
                <a:latin typeface="+mj-lt"/>
                <a:cs typeface="Adobe Arabic" pitchFamily="18" charset="-78"/>
              </a:rPr>
              <a:t>гиперинфляция (более 50 % в месяц</a:t>
            </a:r>
            <a:endParaRPr lang="ru-RU" sz="2800" b="0" kern="1200" dirty="0">
              <a:latin typeface="+mj-lt"/>
            </a:endParaRPr>
          </a:p>
        </p:txBody>
      </p:sp>
      <p:sp>
        <p:nvSpPr>
          <p:cNvPr id="40" name="Полилиния 39"/>
          <p:cNvSpPr/>
          <p:nvPr/>
        </p:nvSpPr>
        <p:spPr>
          <a:xfrm>
            <a:off x="3488097" y="3516334"/>
            <a:ext cx="657086" cy="2077045"/>
          </a:xfrm>
          <a:custGeom>
            <a:avLst/>
            <a:gdLst>
              <a:gd name="connsiteX0" fmla="*/ 0 w 657086"/>
              <a:gd name="connsiteY0" fmla="*/ 0 h 2077045"/>
              <a:gd name="connsiteX1" fmla="*/ 328543 w 657086"/>
              <a:gd name="connsiteY1" fmla="*/ 0 h 2077045"/>
              <a:gd name="connsiteX2" fmla="*/ 328543 w 657086"/>
              <a:gd name="connsiteY2" fmla="*/ 2077045 h 2077045"/>
              <a:gd name="connsiteX3" fmla="*/ 657086 w 657086"/>
              <a:gd name="connsiteY3" fmla="*/ 2077045 h 207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086" h="2077045">
                <a:moveTo>
                  <a:pt x="0" y="0"/>
                </a:moveTo>
                <a:lnTo>
                  <a:pt x="328543" y="0"/>
                </a:lnTo>
                <a:lnTo>
                  <a:pt x="328543" y="2077045"/>
                </a:lnTo>
                <a:lnTo>
                  <a:pt x="657086" y="207704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6781" tIns="984060" rIns="286780" bIns="984060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700" kern="1200"/>
          </a:p>
        </p:txBody>
      </p:sp>
      <p:sp>
        <p:nvSpPr>
          <p:cNvPr id="41" name="Полилиния 40"/>
          <p:cNvSpPr/>
          <p:nvPr/>
        </p:nvSpPr>
        <p:spPr>
          <a:xfrm>
            <a:off x="3486930" y="3527323"/>
            <a:ext cx="657086" cy="645122"/>
          </a:xfrm>
          <a:custGeom>
            <a:avLst/>
            <a:gdLst>
              <a:gd name="connsiteX0" fmla="*/ 0 w 657086"/>
              <a:gd name="connsiteY0" fmla="*/ 0 h 645122"/>
              <a:gd name="connsiteX1" fmla="*/ 328543 w 657086"/>
              <a:gd name="connsiteY1" fmla="*/ 0 h 645122"/>
              <a:gd name="connsiteX2" fmla="*/ 328543 w 657086"/>
              <a:gd name="connsiteY2" fmla="*/ 645122 h 645122"/>
              <a:gd name="connsiteX3" fmla="*/ 657086 w 657086"/>
              <a:gd name="connsiteY3" fmla="*/ 645122 h 64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086" h="645122">
                <a:moveTo>
                  <a:pt x="0" y="0"/>
                </a:moveTo>
                <a:lnTo>
                  <a:pt x="328543" y="0"/>
                </a:lnTo>
                <a:lnTo>
                  <a:pt x="328543" y="645122"/>
                </a:lnTo>
                <a:lnTo>
                  <a:pt x="657086" y="645122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8222" tIns="299540" rIns="318223" bIns="299541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00" kern="1200"/>
          </a:p>
        </p:txBody>
      </p:sp>
      <p:sp>
        <p:nvSpPr>
          <p:cNvPr id="42" name="Полилиния 41"/>
          <p:cNvSpPr/>
          <p:nvPr/>
        </p:nvSpPr>
        <p:spPr>
          <a:xfrm>
            <a:off x="3486930" y="2095399"/>
            <a:ext cx="657086" cy="1431923"/>
          </a:xfrm>
          <a:custGeom>
            <a:avLst/>
            <a:gdLst>
              <a:gd name="connsiteX0" fmla="*/ 0 w 657086"/>
              <a:gd name="connsiteY0" fmla="*/ 1431923 h 1431923"/>
              <a:gd name="connsiteX1" fmla="*/ 328543 w 657086"/>
              <a:gd name="connsiteY1" fmla="*/ 1431923 h 1431923"/>
              <a:gd name="connsiteX2" fmla="*/ 328543 w 657086"/>
              <a:gd name="connsiteY2" fmla="*/ 0 h 1431923"/>
              <a:gd name="connsiteX3" fmla="*/ 657086 w 657086"/>
              <a:gd name="connsiteY3" fmla="*/ 0 h 143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086" h="1431923">
                <a:moveTo>
                  <a:pt x="0" y="1431923"/>
                </a:moveTo>
                <a:lnTo>
                  <a:pt x="328543" y="1431923"/>
                </a:lnTo>
                <a:lnTo>
                  <a:pt x="328543" y="0"/>
                </a:lnTo>
                <a:lnTo>
                  <a:pt x="657086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1856" tIns="676574" rIns="301856" bIns="67657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00" kern="1200"/>
          </a:p>
        </p:txBody>
      </p:sp>
      <p:sp>
        <p:nvSpPr>
          <p:cNvPr id="43" name="Управляющая кнопка: &quot;На главную&quot;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54E3A3F4-DB2A-4B20-9429-7AFF8FC6AA1F}"/>
              </a:ext>
            </a:extLst>
          </p:cNvPr>
          <p:cNvSpPr/>
          <p:nvPr/>
        </p:nvSpPr>
        <p:spPr>
          <a:xfrm>
            <a:off x="7558733" y="6324882"/>
            <a:ext cx="466352" cy="468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11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1"/>
          </p:nvPr>
        </p:nvSpPr>
        <p:spPr bwMode="white">
          <a:xfrm>
            <a:off x="323528" y="1628800"/>
            <a:ext cx="7992888" cy="4412563"/>
          </a:xfrm>
          <a:noFill/>
        </p:spPr>
        <p:txBody>
          <a:bodyPr>
            <a:normAutofit/>
          </a:bodyPr>
          <a:lstStyle/>
          <a:p>
            <a:pPr marL="457200" indent="-457200" eaLnBrk="1" hangingPunct="1">
              <a:buAutoNum type="arabicPeriod"/>
            </a:pPr>
            <a:r>
              <a:rPr lang="ru-RU" sz="2800" dirty="0">
                <a:solidFill>
                  <a:schemeClr val="tx1"/>
                </a:solidFill>
                <a:cs typeface="Times New Roman" panose="02020603050405020304" pitchFamily="18" charset="0"/>
              </a:rPr>
              <a:t>Избыточная эмиссия </a:t>
            </a:r>
            <a:r>
              <a:rPr lang="ru-RU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денег</a:t>
            </a:r>
            <a:endParaRPr lang="ru-RU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eaLnBrk="1" hangingPunct="1">
              <a:buAutoNum type="arabicPeriod"/>
            </a:pPr>
            <a:r>
              <a:rPr lang="ru-RU" sz="2800" dirty="0">
                <a:solidFill>
                  <a:schemeClr val="tx1"/>
                </a:solidFill>
                <a:cs typeface="Times New Roman" panose="02020603050405020304" pitchFamily="18" charset="0"/>
              </a:rPr>
              <a:t>Кредитная экспансия </a:t>
            </a:r>
            <a:r>
              <a:rPr lang="ru-RU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банков</a:t>
            </a:r>
            <a:endParaRPr lang="ru-RU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eaLnBrk="1" hangingPunct="1">
              <a:buAutoNum type="arabicPeriod"/>
            </a:pPr>
            <a:r>
              <a:rPr lang="ru-RU" sz="2800" dirty="0">
                <a:solidFill>
                  <a:schemeClr val="tx1"/>
                </a:solidFill>
                <a:cs typeface="Times New Roman" panose="02020603050405020304" pitchFamily="18" charset="0"/>
              </a:rPr>
              <a:t>Рост цен на </a:t>
            </a:r>
            <a:r>
              <a:rPr lang="ru-RU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сырье</a:t>
            </a:r>
            <a:endParaRPr lang="ru-RU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eaLnBrk="1" hangingPunct="1">
              <a:buAutoNum type="arabicPeriod"/>
            </a:pPr>
            <a:r>
              <a:rPr lang="ru-RU" sz="2800" dirty="0">
                <a:solidFill>
                  <a:schemeClr val="tx1"/>
                </a:solidFill>
                <a:cs typeface="Times New Roman" panose="02020603050405020304" pitchFamily="18" charset="0"/>
              </a:rPr>
              <a:t>Рост военных </a:t>
            </a:r>
            <a:r>
              <a:rPr lang="ru-RU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расходов</a:t>
            </a:r>
            <a:endParaRPr lang="ru-RU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eaLnBrk="1" hangingPunct="1">
              <a:buAutoNum type="arabicPeriod"/>
            </a:pPr>
            <a:r>
              <a:rPr lang="ru-RU" sz="2800" dirty="0">
                <a:solidFill>
                  <a:schemeClr val="tx1"/>
                </a:solidFill>
                <a:cs typeface="Times New Roman" panose="02020603050405020304" pitchFamily="18" charset="0"/>
              </a:rPr>
              <a:t>Повышение </a:t>
            </a:r>
            <a:r>
              <a:rPr lang="ru-RU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налогов</a:t>
            </a:r>
            <a:endParaRPr lang="ru-RU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eaLnBrk="1" hangingPunct="1">
              <a:buAutoNum type="arabicPeriod"/>
            </a:pPr>
            <a:r>
              <a:rPr lang="ru-RU" sz="2800" dirty="0">
                <a:solidFill>
                  <a:schemeClr val="tx1"/>
                </a:solidFill>
                <a:cs typeface="Times New Roman" panose="02020603050405020304" pitchFamily="18" charset="0"/>
              </a:rPr>
              <a:t>Олигархическая политика ценообразования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191ECE53-47C6-4C0F-91A4-78278B01CA11}"/>
              </a:ext>
            </a:extLst>
          </p:cNvPr>
          <p:cNvGrpSpPr/>
          <p:nvPr/>
        </p:nvGrpSpPr>
        <p:grpSpPr>
          <a:xfrm>
            <a:off x="0" y="5725269"/>
            <a:ext cx="8962936" cy="1144141"/>
            <a:chOff x="0" y="5725269"/>
            <a:chExt cx="8962936" cy="1144141"/>
          </a:xfrm>
        </p:grpSpPr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xmlns="" id="{E916B21E-0BEF-4BAD-AFC1-9DB0DDFF7834}"/>
                </a:ext>
              </a:extLst>
            </p:cNvPr>
            <p:cNvCxnSpPr/>
            <p:nvPr/>
          </p:nvCxnSpPr>
          <p:spPr>
            <a:xfrm>
              <a:off x="525685" y="6281394"/>
              <a:ext cx="843725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6" descr="C:\Users\RIK-redactor\Desktop\2301\4.png">
              <a:extLst>
                <a:ext uri="{FF2B5EF4-FFF2-40B4-BE49-F238E27FC236}">
                  <a16:creationId xmlns:a16="http://schemas.microsoft.com/office/drawing/2014/main" xmlns="" id="{90EFDE19-CD11-4C98-83C5-254DF81F25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9"/>
            <a:stretch/>
          </p:blipFill>
          <p:spPr bwMode="auto">
            <a:xfrm>
              <a:off x="0" y="5725269"/>
              <a:ext cx="1139361" cy="1144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AF03D67-1C4E-4D60-97CA-9718DEB47492}"/>
              </a:ext>
            </a:extLst>
          </p:cNvPr>
          <p:cNvSpPr txBox="1"/>
          <p:nvPr/>
        </p:nvSpPr>
        <p:spPr>
          <a:xfrm>
            <a:off x="523227" y="191067"/>
            <a:ext cx="662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Причины инфляции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F1FAF2A-5717-47DD-8855-444605EBF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809" y="4805031"/>
            <a:ext cx="1304925" cy="1238250"/>
          </a:xfrm>
          <a:prstGeom prst="rect">
            <a:avLst/>
          </a:prstGeom>
        </p:spPr>
      </p:pic>
      <p:sp>
        <p:nvSpPr>
          <p:cNvPr id="24" name="Управляющая кнопка: &quot;Назад&quot; или &quot;Предыдущий&quot;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AF2568B2-38AA-48A4-AEC2-1CE34BE98E77}"/>
              </a:ext>
            </a:extLst>
          </p:cNvPr>
          <p:cNvSpPr/>
          <p:nvPr/>
        </p:nvSpPr>
        <p:spPr>
          <a:xfrm>
            <a:off x="7090733" y="6324882"/>
            <a:ext cx="468000" cy="468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&quot;В начало&quot; 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762220F5-73E8-4FA2-935F-FA8465268E44}"/>
              </a:ext>
            </a:extLst>
          </p:cNvPr>
          <p:cNvSpPr/>
          <p:nvPr/>
        </p:nvSpPr>
        <p:spPr>
          <a:xfrm>
            <a:off x="6622733" y="6324882"/>
            <a:ext cx="468000" cy="468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6" name="Управляющая кнопка: &quot;Вперед&quot; или &quot;Следующи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33CFF5B0-F2A0-49DD-BC2B-7A048401C6CF}"/>
              </a:ext>
            </a:extLst>
          </p:cNvPr>
          <p:cNvSpPr/>
          <p:nvPr/>
        </p:nvSpPr>
        <p:spPr>
          <a:xfrm>
            <a:off x="8031106" y="6324882"/>
            <a:ext cx="466352" cy="468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&quot;На главную&quot;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54E3A3F4-DB2A-4B20-9429-7AFF8FC6AA1F}"/>
              </a:ext>
            </a:extLst>
          </p:cNvPr>
          <p:cNvSpPr/>
          <p:nvPr/>
        </p:nvSpPr>
        <p:spPr>
          <a:xfrm>
            <a:off x="7558733" y="6324882"/>
            <a:ext cx="466352" cy="468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&quot;В конец&quot; 5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xmlns="" id="{2B10F164-DC38-4725-8EA5-9E70E144DFE8}"/>
              </a:ext>
            </a:extLst>
          </p:cNvPr>
          <p:cNvSpPr/>
          <p:nvPr/>
        </p:nvSpPr>
        <p:spPr>
          <a:xfrm>
            <a:off x="8497458" y="6324882"/>
            <a:ext cx="466352" cy="468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B9ECDE10-E31B-4AF5-87FB-074299C4B495}"/>
              </a:ext>
            </a:extLst>
          </p:cNvPr>
          <p:cNvGrpSpPr/>
          <p:nvPr/>
        </p:nvGrpSpPr>
        <p:grpSpPr>
          <a:xfrm>
            <a:off x="0" y="233818"/>
            <a:ext cx="8746375" cy="704565"/>
            <a:chOff x="6684" y="-3048"/>
            <a:chExt cx="8746375" cy="704565"/>
          </a:xfrm>
        </p:grpSpPr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xmlns="" id="{E8C84135-951B-4474-AFE1-C32AD96D75CD}"/>
                </a:ext>
              </a:extLst>
            </p:cNvPr>
            <p:cNvCxnSpPr/>
            <p:nvPr/>
          </p:nvCxnSpPr>
          <p:spPr>
            <a:xfrm>
              <a:off x="395536" y="560399"/>
              <a:ext cx="8136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2" descr="C:\Users\RIK-redactor\Desktop\4.png">
              <a:extLst>
                <a:ext uri="{FF2B5EF4-FFF2-40B4-BE49-F238E27FC236}">
                  <a16:creationId xmlns:a16="http://schemas.microsoft.com/office/drawing/2014/main" xmlns="" id="{D61B99BD-A5BC-482A-8077-7C86D8159A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4" y="-3048"/>
              <a:ext cx="538386" cy="589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xmlns="" id="{53371904-42A7-4E97-B099-44B9C8BC4B20}"/>
                </a:ext>
              </a:extLst>
            </p:cNvPr>
            <p:cNvSpPr/>
            <p:nvPr/>
          </p:nvSpPr>
          <p:spPr>
            <a:xfrm>
              <a:off x="8542734" y="460343"/>
              <a:ext cx="210325" cy="24117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udent\Desktop\11111111111111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2217" y="3957941"/>
            <a:ext cx="3421031" cy="2291191"/>
          </a:xfrm>
          <a:prstGeom prst="rect">
            <a:avLst/>
          </a:prstGeom>
          <a:noFill/>
        </p:spPr>
      </p:pic>
      <p:pic>
        <p:nvPicPr>
          <p:cNvPr id="1027" name="Picture 3" descr="C:\Users\Student\Desktop\2222222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3264" y="3957941"/>
            <a:ext cx="2808312" cy="2291191"/>
          </a:xfrm>
          <a:prstGeom prst="rect">
            <a:avLst/>
          </a:prstGeom>
          <a:noFill/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64A6C07A-F514-4189-86D9-B91993284744}"/>
              </a:ext>
            </a:extLst>
          </p:cNvPr>
          <p:cNvGrpSpPr/>
          <p:nvPr/>
        </p:nvGrpSpPr>
        <p:grpSpPr>
          <a:xfrm>
            <a:off x="0" y="5725269"/>
            <a:ext cx="8962936" cy="1144141"/>
            <a:chOff x="0" y="5725269"/>
            <a:chExt cx="8962936" cy="1144141"/>
          </a:xfrm>
        </p:grpSpPr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xmlns="" id="{77AE96D1-EABE-4447-9678-C5E9726B721F}"/>
                </a:ext>
              </a:extLst>
            </p:cNvPr>
            <p:cNvCxnSpPr/>
            <p:nvPr/>
          </p:nvCxnSpPr>
          <p:spPr>
            <a:xfrm>
              <a:off x="525685" y="6281394"/>
              <a:ext cx="843725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6" descr="C:\Users\RIK-redactor\Desktop\2301\4.png">
              <a:extLst>
                <a:ext uri="{FF2B5EF4-FFF2-40B4-BE49-F238E27FC236}">
                  <a16:creationId xmlns:a16="http://schemas.microsoft.com/office/drawing/2014/main" xmlns="" id="{096BB2E4-C2D4-4C4D-A269-D7DD2AB1E1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9"/>
            <a:stretch/>
          </p:blipFill>
          <p:spPr bwMode="auto">
            <a:xfrm>
              <a:off x="0" y="5725269"/>
              <a:ext cx="1139361" cy="1144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F49ECEC-2B2F-4B3F-8A58-86526C18ACEA}"/>
              </a:ext>
            </a:extLst>
          </p:cNvPr>
          <p:cNvSpPr txBox="1"/>
          <p:nvPr/>
        </p:nvSpPr>
        <p:spPr>
          <a:xfrm>
            <a:off x="523227" y="191067"/>
            <a:ext cx="662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Исторические примеры инфляции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7A0FFA1-974C-47CE-B9D6-3B86380D963E}"/>
              </a:ext>
            </a:extLst>
          </p:cNvPr>
          <p:cNvSpPr txBox="1"/>
          <p:nvPr/>
        </p:nvSpPr>
        <p:spPr>
          <a:xfrm>
            <a:off x="523227" y="1095336"/>
            <a:ext cx="2778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 1.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  <a:hlinkClick r:id="rId6"/>
              </a:rPr>
              <a:t>Середина</a:t>
            </a:r>
            <a:r>
              <a:rPr lang="en-US" sz="2800" dirty="0">
                <a:solidFill>
                  <a:schemeClr val="tx1"/>
                </a:solidFill>
                <a:hlinkClick r:id="rId6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hlinkClick r:id="rId6"/>
              </a:rPr>
              <a:t>XIV</a:t>
            </a:r>
            <a:endParaRPr lang="ru-RU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06F7A5E-509C-481A-A986-7F0D81725EB9}"/>
              </a:ext>
            </a:extLst>
          </p:cNvPr>
          <p:cNvSpPr txBox="1"/>
          <p:nvPr/>
        </p:nvSpPr>
        <p:spPr>
          <a:xfrm>
            <a:off x="569680" y="1544083"/>
            <a:ext cx="6515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2. Флорентийские дома </a:t>
            </a:r>
            <a:r>
              <a:rPr lang="ru-RU" sz="2800" dirty="0" err="1">
                <a:solidFill>
                  <a:schemeClr val="tx1"/>
                </a:solidFill>
              </a:rPr>
              <a:t>Барди</a:t>
            </a:r>
            <a:r>
              <a:rPr lang="ru-RU" sz="2800" dirty="0">
                <a:solidFill>
                  <a:schemeClr val="tx1"/>
                </a:solidFill>
              </a:rPr>
              <a:t> и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Перуцци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27B291-E10D-4FE0-BC2E-0CD8EEC66BD2}"/>
              </a:ext>
            </a:extLst>
          </p:cNvPr>
          <p:cNvSpPr txBox="1"/>
          <p:nvPr/>
        </p:nvSpPr>
        <p:spPr>
          <a:xfrm>
            <a:off x="569680" y="1999189"/>
            <a:ext cx="5026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3. </a:t>
            </a:r>
            <a:r>
              <a:rPr lang="ru-RU" sz="2800" dirty="0">
                <a:hlinkClick r:id="rId7"/>
              </a:rPr>
              <a:t>Столетняя война (1337-1453)</a:t>
            </a:r>
            <a:endParaRPr lang="ru-RU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1A1B379-74E1-4FC2-9F30-EFB8DBDFD072}"/>
              </a:ext>
            </a:extLst>
          </p:cNvPr>
          <p:cNvSpPr txBox="1"/>
          <p:nvPr/>
        </p:nvSpPr>
        <p:spPr>
          <a:xfrm>
            <a:off x="556225" y="2420888"/>
            <a:ext cx="3022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4. </a:t>
            </a:r>
            <a:r>
              <a:rPr lang="ru-RU" sz="2800" dirty="0">
                <a:solidFill>
                  <a:schemeClr val="tx1"/>
                </a:solidFill>
                <a:hlinkClick r:id="rId8"/>
              </a:rPr>
              <a:t>Чума 1348 года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4" name="Управляющая кнопка: &quot;Назад&quot; или &quot;Предыдущий&quot;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AF2568B2-38AA-48A4-AEC2-1CE34BE98E77}"/>
              </a:ext>
            </a:extLst>
          </p:cNvPr>
          <p:cNvSpPr/>
          <p:nvPr/>
        </p:nvSpPr>
        <p:spPr>
          <a:xfrm>
            <a:off x="7090733" y="6324882"/>
            <a:ext cx="468000" cy="468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&quot;В начало&quot; 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762220F5-73E8-4FA2-935F-FA8465268E44}"/>
              </a:ext>
            </a:extLst>
          </p:cNvPr>
          <p:cNvSpPr/>
          <p:nvPr/>
        </p:nvSpPr>
        <p:spPr>
          <a:xfrm>
            <a:off x="6622733" y="6324882"/>
            <a:ext cx="468000" cy="468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6" name="Управляющая кнопка: &quot;Вперед&quot; или &quot;Следующи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33CFF5B0-F2A0-49DD-BC2B-7A048401C6CF}"/>
              </a:ext>
            </a:extLst>
          </p:cNvPr>
          <p:cNvSpPr/>
          <p:nvPr/>
        </p:nvSpPr>
        <p:spPr>
          <a:xfrm>
            <a:off x="8031106" y="6324882"/>
            <a:ext cx="466352" cy="468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&quot;На главную&quot;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54E3A3F4-DB2A-4B20-9429-7AFF8FC6AA1F}"/>
              </a:ext>
            </a:extLst>
          </p:cNvPr>
          <p:cNvSpPr/>
          <p:nvPr/>
        </p:nvSpPr>
        <p:spPr>
          <a:xfrm>
            <a:off x="7558733" y="6324882"/>
            <a:ext cx="466352" cy="468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&quot;В конец&quot; 5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xmlns="" id="{2B10F164-DC38-4725-8EA5-9E70E144DFE8}"/>
              </a:ext>
            </a:extLst>
          </p:cNvPr>
          <p:cNvSpPr/>
          <p:nvPr/>
        </p:nvSpPr>
        <p:spPr>
          <a:xfrm>
            <a:off x="8497458" y="6324882"/>
            <a:ext cx="466352" cy="468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580DAA7A-FA5A-4321-81C0-A2A7BC25109B}"/>
              </a:ext>
            </a:extLst>
          </p:cNvPr>
          <p:cNvGrpSpPr/>
          <p:nvPr/>
        </p:nvGrpSpPr>
        <p:grpSpPr>
          <a:xfrm>
            <a:off x="0" y="233818"/>
            <a:ext cx="8746375" cy="704565"/>
            <a:chOff x="6684" y="-3048"/>
            <a:chExt cx="8746375" cy="704565"/>
          </a:xfrm>
        </p:grpSpPr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xmlns="" id="{D45F8598-2845-4192-B476-BD7EC43B3C83}"/>
                </a:ext>
              </a:extLst>
            </p:cNvPr>
            <p:cNvCxnSpPr/>
            <p:nvPr/>
          </p:nvCxnSpPr>
          <p:spPr>
            <a:xfrm>
              <a:off x="395536" y="560399"/>
              <a:ext cx="8136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" descr="C:\Users\RIK-redactor\Desktop\4.png">
              <a:extLst>
                <a:ext uri="{FF2B5EF4-FFF2-40B4-BE49-F238E27FC236}">
                  <a16:creationId xmlns:a16="http://schemas.microsoft.com/office/drawing/2014/main" xmlns="" id="{E1060576-87C6-44C8-9C8B-DE3EFD16E3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4" y="-3048"/>
              <a:ext cx="538386" cy="589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xmlns="" id="{B0DE101C-02D7-4580-8D41-F406DC16A963}"/>
                </a:ext>
              </a:extLst>
            </p:cNvPr>
            <p:cNvSpPr/>
            <p:nvPr/>
          </p:nvSpPr>
          <p:spPr>
            <a:xfrm>
              <a:off x="8542734" y="460343"/>
              <a:ext cx="210325" cy="24117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60153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cs typeface="Times New Roman" panose="02020603050405020304" pitchFamily="18" charset="0"/>
                <a:hlinkClick r:id="rId2"/>
              </a:rPr>
              <a:t>Война за независимость США (1775-1783</a:t>
            </a:r>
            <a:r>
              <a:rPr lang="ru-RU" sz="2800" dirty="0" smtClean="0">
                <a:solidFill>
                  <a:schemeClr val="tx1"/>
                </a:solidFill>
                <a:cs typeface="Times New Roman" panose="02020603050405020304" pitchFamily="18" charset="0"/>
                <a:hlinkClick r:id="rId2"/>
              </a:rPr>
              <a:t>)</a:t>
            </a:r>
            <a:endParaRPr lang="ru-RU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cs typeface="Times New Roman" panose="02020603050405020304" pitchFamily="18" charset="0"/>
              </a:rPr>
              <a:t>Создаются континентальные </a:t>
            </a:r>
            <a:r>
              <a:rPr lang="ru-RU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деньги</a:t>
            </a:r>
            <a:endParaRPr lang="ru-RU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Student\Desktop\33333333333333333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48" b="95184" l="1864" r="98393">
                        <a14:foregroundMark x1="4049" y1="35995" x2="4049" y2="35995"/>
                        <a14:foregroundMark x1="5077" y1="33460" x2="3920" y2="62231"/>
                        <a14:foregroundMark x1="4177" y1="72877" x2="4370" y2="92776"/>
                        <a14:foregroundMark x1="94409" y1="95184" x2="93702" y2="7605"/>
                        <a14:foregroundMark x1="98393" y1="4816" x2="96658" y2="7858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75877" y="3357648"/>
            <a:ext cx="4320480" cy="2684853"/>
          </a:xfrm>
          <a:prstGeom prst="rect">
            <a:avLst/>
          </a:prstGeom>
          <a:noFill/>
        </p:spPr>
      </p:pic>
      <p:pic>
        <p:nvPicPr>
          <p:cNvPr id="2051" name="Picture 3" descr="C:\Users\Student\Desktop\111111111.jpg.crdownloa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458" b="94716" l="2435" r="96483">
                        <a14:foregroundMark x1="2435" y1="6458" x2="95221" y2="90802"/>
                        <a14:foregroundMark x1="83048" y1="94716" x2="96483" y2="93346"/>
                      </a14:backgroundRemoval>
                    </a14:imgEffect>
                  </a14:imgLayer>
                </a14:imgProps>
              </a:ext>
            </a:extLst>
          </a:blip>
          <a:srcRect l="-571" t="-207" r="-4860" b="2629"/>
          <a:stretch/>
        </p:blipFill>
        <p:spPr bwMode="auto">
          <a:xfrm>
            <a:off x="4596357" y="3297514"/>
            <a:ext cx="4509407" cy="2720207"/>
          </a:xfrm>
          <a:prstGeom prst="rect">
            <a:avLst/>
          </a:prstGeom>
          <a:noFill/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90CBF04B-855C-433A-B03C-079C9766BA9D}"/>
              </a:ext>
            </a:extLst>
          </p:cNvPr>
          <p:cNvGrpSpPr/>
          <p:nvPr/>
        </p:nvGrpSpPr>
        <p:grpSpPr>
          <a:xfrm>
            <a:off x="0" y="5725269"/>
            <a:ext cx="8962936" cy="1144141"/>
            <a:chOff x="0" y="5725269"/>
            <a:chExt cx="8962936" cy="1144141"/>
          </a:xfrm>
        </p:grpSpPr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xmlns="" id="{4758A9DA-A6A4-42BC-BE6F-2F08877D2517}"/>
                </a:ext>
              </a:extLst>
            </p:cNvPr>
            <p:cNvCxnSpPr/>
            <p:nvPr/>
          </p:nvCxnSpPr>
          <p:spPr>
            <a:xfrm>
              <a:off x="525685" y="6281394"/>
              <a:ext cx="843725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6" descr="C:\Users\RIK-redactor\Desktop\2301\4.png">
              <a:extLst>
                <a:ext uri="{FF2B5EF4-FFF2-40B4-BE49-F238E27FC236}">
                  <a16:creationId xmlns:a16="http://schemas.microsoft.com/office/drawing/2014/main" xmlns="" id="{C871D776-CB52-4B71-92CE-6218DD21CE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9"/>
            <a:stretch/>
          </p:blipFill>
          <p:spPr bwMode="auto">
            <a:xfrm>
              <a:off x="0" y="5725269"/>
              <a:ext cx="1139361" cy="1144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Управляющая кнопка: &quot;Назад&quot; или &quot;Предыдущий&quot;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AF2568B2-38AA-48A4-AEC2-1CE34BE98E77}"/>
              </a:ext>
            </a:extLst>
          </p:cNvPr>
          <p:cNvSpPr/>
          <p:nvPr/>
        </p:nvSpPr>
        <p:spPr>
          <a:xfrm>
            <a:off x="7090733" y="6324882"/>
            <a:ext cx="468000" cy="468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&quot;В начало&quot; 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762220F5-73E8-4FA2-935F-FA8465268E44}"/>
              </a:ext>
            </a:extLst>
          </p:cNvPr>
          <p:cNvSpPr/>
          <p:nvPr/>
        </p:nvSpPr>
        <p:spPr>
          <a:xfrm>
            <a:off x="6622733" y="6324882"/>
            <a:ext cx="468000" cy="468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3" name="Управляющая кнопка: &quot;Вперед&quot; или &quot;Следующи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33CFF5B0-F2A0-49DD-BC2B-7A048401C6CF}"/>
              </a:ext>
            </a:extLst>
          </p:cNvPr>
          <p:cNvSpPr/>
          <p:nvPr/>
        </p:nvSpPr>
        <p:spPr>
          <a:xfrm>
            <a:off x="8031106" y="6324882"/>
            <a:ext cx="466352" cy="468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&quot;На главную&quot;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54E3A3F4-DB2A-4B20-9429-7AFF8FC6AA1F}"/>
              </a:ext>
            </a:extLst>
          </p:cNvPr>
          <p:cNvSpPr/>
          <p:nvPr/>
        </p:nvSpPr>
        <p:spPr>
          <a:xfrm>
            <a:off x="7558733" y="6324882"/>
            <a:ext cx="466352" cy="468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&quot;В конец&quot; 5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xmlns="" id="{2B10F164-DC38-4725-8EA5-9E70E144DFE8}"/>
              </a:ext>
            </a:extLst>
          </p:cNvPr>
          <p:cNvSpPr/>
          <p:nvPr/>
        </p:nvSpPr>
        <p:spPr>
          <a:xfrm>
            <a:off x="8497458" y="6324882"/>
            <a:ext cx="466352" cy="468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61A8962F-3796-47EB-ADFE-EFC22D0D67F4}"/>
              </a:ext>
            </a:extLst>
          </p:cNvPr>
          <p:cNvGrpSpPr/>
          <p:nvPr/>
        </p:nvGrpSpPr>
        <p:grpSpPr>
          <a:xfrm>
            <a:off x="0" y="233818"/>
            <a:ext cx="8746375" cy="704565"/>
            <a:chOff x="6684" y="-3048"/>
            <a:chExt cx="8746375" cy="704565"/>
          </a:xfrm>
        </p:grpSpPr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40D6B4AD-F9B8-492D-AB67-68BB2A7CC612}"/>
                </a:ext>
              </a:extLst>
            </p:cNvPr>
            <p:cNvCxnSpPr/>
            <p:nvPr/>
          </p:nvCxnSpPr>
          <p:spPr>
            <a:xfrm>
              <a:off x="395536" y="560399"/>
              <a:ext cx="8136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" descr="C:\Users\RIK-redactor\Desktop\4.png">
              <a:extLst>
                <a:ext uri="{FF2B5EF4-FFF2-40B4-BE49-F238E27FC236}">
                  <a16:creationId xmlns:a16="http://schemas.microsoft.com/office/drawing/2014/main" xmlns="" id="{3E12ECF9-9523-4FBF-81F8-5ACDB6451D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4" y="-3048"/>
              <a:ext cx="538386" cy="589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xmlns="" id="{BFCF14BF-7266-488A-B1AE-1EC2047D2BEB}"/>
                </a:ext>
              </a:extLst>
            </p:cNvPr>
            <p:cNvSpPr/>
            <p:nvPr/>
          </p:nvSpPr>
          <p:spPr>
            <a:xfrm>
              <a:off x="8542734" y="460343"/>
              <a:ext cx="210325" cy="24117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D0E6C39-C839-478A-B47F-B7E0BF4CFF76}"/>
              </a:ext>
            </a:extLst>
          </p:cNvPr>
          <p:cNvSpPr txBox="1"/>
          <p:nvPr/>
        </p:nvSpPr>
        <p:spPr>
          <a:xfrm>
            <a:off x="523227" y="191067"/>
            <a:ext cx="662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Исторические примеры инфляции</a:t>
            </a:r>
          </a:p>
        </p:txBody>
      </p:sp>
    </p:spTree>
    <p:extLst>
      <p:ext uri="{BB962C8B-B14F-4D97-AF65-F5344CB8AC3E}">
        <p14:creationId xmlns:p14="http://schemas.microsoft.com/office/powerpoint/2010/main" val="267537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978</Words>
  <Application>Microsoft Office PowerPoint</Application>
  <PresentationFormat>Экран (4:3)</PresentationFormat>
  <Paragraphs>155</Paragraphs>
  <Slides>34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RIK-redactor</dc:creator>
  <cp:lastModifiedBy>Учитель</cp:lastModifiedBy>
  <cp:revision>54</cp:revision>
  <dcterms:created xsi:type="dcterms:W3CDTF">2021-04-07T07:54:35Z</dcterms:created>
  <dcterms:modified xsi:type="dcterms:W3CDTF">2022-06-08T03:57:21Z</dcterms:modified>
</cp:coreProperties>
</file>